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0" r:id="rId12"/>
    <p:sldId id="271" r:id="rId13"/>
    <p:sldId id="268" r:id="rId14"/>
    <p:sldId id="269" r:id="rId15"/>
    <p:sldId id="266" r:id="rId16"/>
    <p:sldId id="267" r:id="rId17"/>
    <p:sldId id="27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nt Butkow" initials="BB" lastIdx="1" clrIdx="0">
    <p:extLst>
      <p:ext uri="{19B8F6BF-5375-455C-9EA6-DF929625EA0E}">
        <p15:presenceInfo xmlns:p15="http://schemas.microsoft.com/office/powerpoint/2012/main" userId="S::butkowb@sabje.co.za::83003141-600d-486d-a004-45fa0dd8242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18"/>
    <p:restoredTop sz="96327"/>
  </p:normalViewPr>
  <p:slideViewPr>
    <p:cSldViewPr snapToGrid="0" snapToObjects="1">
      <p:cViewPr varScale="1">
        <p:scale>
          <a:sx n="128" d="100"/>
          <a:sy n="128" d="100"/>
        </p:scale>
        <p:origin x="5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GB"/>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12/12/20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12/12/20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12/12/20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12/12/20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GB"/>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12/12/20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12/12/20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12/12/20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GB"/>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12/12/20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GB"/>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12/12/20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12/12/20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12/12/20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GB"/>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12/12/20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6634C-0D6C-7B45-A335-ABCCA3508D78}"/>
              </a:ext>
            </a:extLst>
          </p:cNvPr>
          <p:cNvSpPr>
            <a:spLocks noGrp="1"/>
          </p:cNvSpPr>
          <p:nvPr>
            <p:ph type="ctrTitle"/>
          </p:nvPr>
        </p:nvSpPr>
        <p:spPr>
          <a:xfrm>
            <a:off x="3616187" y="2464904"/>
            <a:ext cx="4959626" cy="1372318"/>
          </a:xfrm>
        </p:spPr>
        <p:txBody>
          <a:bodyPr>
            <a:normAutofit/>
          </a:bodyPr>
          <a:lstStyle/>
          <a:p>
            <a:r>
              <a:rPr lang="en-US" sz="8800" dirty="0"/>
              <a:t>SORTING</a:t>
            </a:r>
          </a:p>
        </p:txBody>
      </p:sp>
    </p:spTree>
    <p:extLst>
      <p:ext uri="{BB962C8B-B14F-4D97-AF65-F5344CB8AC3E}">
        <p14:creationId xmlns:p14="http://schemas.microsoft.com/office/powerpoint/2010/main" val="1784045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C2763C9-87FD-8E41-B959-7CC1B4FC9860}"/>
              </a:ext>
            </a:extLst>
          </p:cNvPr>
          <p:cNvSpPr>
            <a:spLocks noGrp="1"/>
          </p:cNvSpPr>
          <p:nvPr>
            <p:ph type="title"/>
          </p:nvPr>
        </p:nvSpPr>
        <p:spPr>
          <a:xfrm>
            <a:off x="1524000" y="525834"/>
            <a:ext cx="8610600" cy="1293028"/>
          </a:xfrm>
        </p:spPr>
        <p:txBody>
          <a:bodyPr/>
          <a:lstStyle/>
          <a:p>
            <a:r>
              <a:rPr lang="en-US" dirty="0"/>
              <a:t>Merge sort – visualization</a:t>
            </a:r>
          </a:p>
        </p:txBody>
      </p:sp>
      <p:sp>
        <p:nvSpPr>
          <p:cNvPr id="107" name="Text Box 2">
            <a:extLst>
              <a:ext uri="{FF2B5EF4-FFF2-40B4-BE49-F238E27FC236}">
                <a16:creationId xmlns:a16="http://schemas.microsoft.com/office/drawing/2014/main" id="{E8553CD3-C7A2-8B4D-AB38-385202D15A74}"/>
              </a:ext>
            </a:extLst>
          </p:cNvPr>
          <p:cNvSpPr txBox="1">
            <a:spLocks noChangeArrowheads="1"/>
          </p:cNvSpPr>
          <p:nvPr/>
        </p:nvSpPr>
        <p:spPr bwMode="auto">
          <a:xfrm>
            <a:off x="4897921" y="1615663"/>
            <a:ext cx="1104900" cy="411162"/>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91</a:t>
            </a:r>
            <a:endParaRPr kumimoji="0" lang="en-US"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bg1"/>
              </a:solidFill>
              <a:effectLst/>
              <a:latin typeface="Arial" panose="020B0604020202020204" pitchFamily="34" charset="0"/>
            </a:endParaRPr>
          </a:p>
        </p:txBody>
      </p:sp>
      <p:sp>
        <p:nvSpPr>
          <p:cNvPr id="108" name="Text Box 3">
            <a:extLst>
              <a:ext uri="{FF2B5EF4-FFF2-40B4-BE49-F238E27FC236}">
                <a16:creationId xmlns:a16="http://schemas.microsoft.com/office/drawing/2014/main" id="{637F9412-6388-2249-8A34-50309F766641}"/>
              </a:ext>
            </a:extLst>
          </p:cNvPr>
          <p:cNvSpPr txBox="1">
            <a:spLocks noChangeArrowheads="1"/>
          </p:cNvSpPr>
          <p:nvPr/>
        </p:nvSpPr>
        <p:spPr bwMode="auto">
          <a:xfrm>
            <a:off x="3794609" y="1614074"/>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23</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09" name="Text Box 5">
            <a:extLst>
              <a:ext uri="{FF2B5EF4-FFF2-40B4-BE49-F238E27FC236}">
                <a16:creationId xmlns:a16="http://schemas.microsoft.com/office/drawing/2014/main" id="{D96BC531-7052-7D49-9BC6-FE3DEDD4E086}"/>
              </a:ext>
            </a:extLst>
          </p:cNvPr>
          <p:cNvSpPr txBox="1">
            <a:spLocks noChangeArrowheads="1"/>
          </p:cNvSpPr>
          <p:nvPr/>
        </p:nvSpPr>
        <p:spPr bwMode="auto">
          <a:xfrm>
            <a:off x="6002821" y="1614074"/>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47</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10" name="Text Box 6">
            <a:extLst>
              <a:ext uri="{FF2B5EF4-FFF2-40B4-BE49-F238E27FC236}">
                <a16:creationId xmlns:a16="http://schemas.microsoft.com/office/drawing/2014/main" id="{6A720B45-BFB3-4B4D-BF73-52DB8BCF6CFD}"/>
              </a:ext>
            </a:extLst>
          </p:cNvPr>
          <p:cNvSpPr txBox="1">
            <a:spLocks noChangeArrowheads="1"/>
          </p:cNvSpPr>
          <p:nvPr/>
        </p:nvSpPr>
        <p:spPr bwMode="auto">
          <a:xfrm>
            <a:off x="7107721" y="1610899"/>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8</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11" name="Text Box 9">
            <a:extLst>
              <a:ext uri="{FF2B5EF4-FFF2-40B4-BE49-F238E27FC236}">
                <a16:creationId xmlns:a16="http://schemas.microsoft.com/office/drawing/2014/main" id="{23AB9663-B5D7-7D4C-BFC0-E64FCDB08082}"/>
              </a:ext>
            </a:extLst>
          </p:cNvPr>
          <p:cNvSpPr txBox="1">
            <a:spLocks noChangeArrowheads="1"/>
          </p:cNvSpPr>
          <p:nvPr/>
        </p:nvSpPr>
        <p:spPr bwMode="auto">
          <a:xfrm>
            <a:off x="4558058" y="2858673"/>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91</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12" name="Text Box 10">
            <a:extLst>
              <a:ext uri="{FF2B5EF4-FFF2-40B4-BE49-F238E27FC236}">
                <a16:creationId xmlns:a16="http://schemas.microsoft.com/office/drawing/2014/main" id="{71221E99-3C4A-DB49-909E-FD7AB3FD3C5B}"/>
              </a:ext>
            </a:extLst>
          </p:cNvPr>
          <p:cNvSpPr txBox="1">
            <a:spLocks noChangeArrowheads="1"/>
          </p:cNvSpPr>
          <p:nvPr/>
        </p:nvSpPr>
        <p:spPr bwMode="auto">
          <a:xfrm>
            <a:off x="3484356" y="2855499"/>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23</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13" name="Text Box 8">
            <a:extLst>
              <a:ext uri="{FF2B5EF4-FFF2-40B4-BE49-F238E27FC236}">
                <a16:creationId xmlns:a16="http://schemas.microsoft.com/office/drawing/2014/main" id="{AC077292-09B0-6A4A-9771-202D09FE04F8}"/>
              </a:ext>
            </a:extLst>
          </p:cNvPr>
          <p:cNvSpPr txBox="1">
            <a:spLocks noChangeArrowheads="1"/>
          </p:cNvSpPr>
          <p:nvPr/>
        </p:nvSpPr>
        <p:spPr bwMode="auto">
          <a:xfrm>
            <a:off x="6387894" y="2857087"/>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47</a:t>
            </a:r>
            <a:endParaRPr kumimoji="0" lang="en-US"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bg1"/>
              </a:solidFill>
              <a:effectLst/>
              <a:latin typeface="Arial" panose="020B0604020202020204" pitchFamily="34" charset="0"/>
            </a:endParaRPr>
          </a:p>
        </p:txBody>
      </p:sp>
      <p:sp>
        <p:nvSpPr>
          <p:cNvPr id="114" name="Text Box 7">
            <a:extLst>
              <a:ext uri="{FF2B5EF4-FFF2-40B4-BE49-F238E27FC236}">
                <a16:creationId xmlns:a16="http://schemas.microsoft.com/office/drawing/2014/main" id="{6CFCC031-C7EB-5941-98A0-3FC4DAC60685}"/>
              </a:ext>
            </a:extLst>
          </p:cNvPr>
          <p:cNvSpPr txBox="1">
            <a:spLocks noChangeArrowheads="1"/>
          </p:cNvSpPr>
          <p:nvPr/>
        </p:nvSpPr>
        <p:spPr bwMode="auto">
          <a:xfrm>
            <a:off x="7494381" y="2852324"/>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8</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15" name="Text Box 11">
            <a:extLst>
              <a:ext uri="{FF2B5EF4-FFF2-40B4-BE49-F238E27FC236}">
                <a16:creationId xmlns:a16="http://schemas.microsoft.com/office/drawing/2014/main" id="{D6EE288E-0DC9-2743-9D64-72F4CBE0F177}"/>
              </a:ext>
            </a:extLst>
          </p:cNvPr>
          <p:cNvSpPr txBox="1">
            <a:spLocks noChangeArrowheads="1"/>
          </p:cNvSpPr>
          <p:nvPr/>
        </p:nvSpPr>
        <p:spPr bwMode="auto">
          <a:xfrm>
            <a:off x="3292268" y="3984212"/>
            <a:ext cx="1104901"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23</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16" name="Text Box 12">
            <a:extLst>
              <a:ext uri="{FF2B5EF4-FFF2-40B4-BE49-F238E27FC236}">
                <a16:creationId xmlns:a16="http://schemas.microsoft.com/office/drawing/2014/main" id="{5A435C2B-3AD8-3341-BB06-E949D662720C}"/>
              </a:ext>
            </a:extLst>
          </p:cNvPr>
          <p:cNvSpPr txBox="1">
            <a:spLocks noChangeArrowheads="1"/>
          </p:cNvSpPr>
          <p:nvPr/>
        </p:nvSpPr>
        <p:spPr bwMode="auto">
          <a:xfrm>
            <a:off x="4774994" y="3996912"/>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91</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17" name="Text Box 13">
            <a:extLst>
              <a:ext uri="{FF2B5EF4-FFF2-40B4-BE49-F238E27FC236}">
                <a16:creationId xmlns:a16="http://schemas.microsoft.com/office/drawing/2014/main" id="{BFC14B29-591F-E84E-B157-2FEFB63BB171}"/>
              </a:ext>
            </a:extLst>
          </p:cNvPr>
          <p:cNvSpPr txBox="1">
            <a:spLocks noChangeArrowheads="1"/>
          </p:cNvSpPr>
          <p:nvPr/>
        </p:nvSpPr>
        <p:spPr bwMode="auto">
          <a:xfrm>
            <a:off x="6243431" y="3998499"/>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47</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18" name="Text Box 14">
            <a:extLst>
              <a:ext uri="{FF2B5EF4-FFF2-40B4-BE49-F238E27FC236}">
                <a16:creationId xmlns:a16="http://schemas.microsoft.com/office/drawing/2014/main" id="{E88E810E-0877-0C4F-9613-81394DF6BB90}"/>
              </a:ext>
            </a:extLst>
          </p:cNvPr>
          <p:cNvSpPr txBox="1">
            <a:spLocks noChangeArrowheads="1"/>
          </p:cNvSpPr>
          <p:nvPr/>
        </p:nvSpPr>
        <p:spPr bwMode="auto">
          <a:xfrm>
            <a:off x="7746794" y="3998499"/>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8</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cxnSp>
        <p:nvCxnSpPr>
          <p:cNvPr id="119" name="Straight Arrow Connector 118">
            <a:extLst>
              <a:ext uri="{FF2B5EF4-FFF2-40B4-BE49-F238E27FC236}">
                <a16:creationId xmlns:a16="http://schemas.microsoft.com/office/drawing/2014/main" id="{79ACBCE4-05B0-B243-93E5-A0A25D500FE8}"/>
              </a:ext>
            </a:extLst>
          </p:cNvPr>
          <p:cNvCxnSpPr>
            <a:cxnSpLocks/>
          </p:cNvCxnSpPr>
          <p:nvPr/>
        </p:nvCxnSpPr>
        <p:spPr>
          <a:xfrm flipH="1">
            <a:off x="4769213" y="2036764"/>
            <a:ext cx="681158" cy="81374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05F33130-4B4F-1845-A2E4-551EAC86CC58}"/>
              </a:ext>
            </a:extLst>
          </p:cNvPr>
          <p:cNvCxnSpPr>
            <a:cxnSpLocks/>
          </p:cNvCxnSpPr>
          <p:nvPr/>
        </p:nvCxnSpPr>
        <p:spPr>
          <a:xfrm>
            <a:off x="6555271" y="2039938"/>
            <a:ext cx="693738" cy="81057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1" name="Text Box 37">
            <a:extLst>
              <a:ext uri="{FF2B5EF4-FFF2-40B4-BE49-F238E27FC236}">
                <a16:creationId xmlns:a16="http://schemas.microsoft.com/office/drawing/2014/main" id="{FC39C360-1CC7-4248-99AC-30730D219B67}"/>
              </a:ext>
            </a:extLst>
          </p:cNvPr>
          <p:cNvSpPr txBox="1">
            <a:spLocks noChangeArrowheads="1"/>
          </p:cNvSpPr>
          <p:nvPr/>
        </p:nvSpPr>
        <p:spPr bwMode="auto">
          <a:xfrm>
            <a:off x="4584494" y="5106574"/>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91</a:t>
            </a:r>
            <a:endParaRPr kumimoji="0" lang="en-US"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bg1"/>
              </a:solidFill>
              <a:effectLst/>
              <a:latin typeface="Arial" panose="020B0604020202020204" pitchFamily="34" charset="0"/>
            </a:endParaRPr>
          </a:p>
        </p:txBody>
      </p:sp>
      <p:sp>
        <p:nvSpPr>
          <p:cNvPr id="122" name="Text Box 38">
            <a:extLst>
              <a:ext uri="{FF2B5EF4-FFF2-40B4-BE49-F238E27FC236}">
                <a16:creationId xmlns:a16="http://schemas.microsoft.com/office/drawing/2014/main" id="{5FC81910-17BB-334D-B7BF-4DEC767BF81D}"/>
              </a:ext>
            </a:extLst>
          </p:cNvPr>
          <p:cNvSpPr txBox="1">
            <a:spLocks noChangeArrowheads="1"/>
          </p:cNvSpPr>
          <p:nvPr/>
        </p:nvSpPr>
        <p:spPr bwMode="auto">
          <a:xfrm>
            <a:off x="3484356" y="5112924"/>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23</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23" name="Text Box 39">
            <a:extLst>
              <a:ext uri="{FF2B5EF4-FFF2-40B4-BE49-F238E27FC236}">
                <a16:creationId xmlns:a16="http://schemas.microsoft.com/office/drawing/2014/main" id="{7FA388D1-ABBF-6A4A-9FC5-9B731EB89883}"/>
              </a:ext>
            </a:extLst>
          </p:cNvPr>
          <p:cNvSpPr txBox="1">
            <a:spLocks noChangeArrowheads="1"/>
          </p:cNvSpPr>
          <p:nvPr/>
        </p:nvSpPr>
        <p:spPr bwMode="auto">
          <a:xfrm>
            <a:off x="6450220" y="5111337"/>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8</a:t>
            </a:r>
            <a:endParaRPr kumimoji="0" lang="en-US"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bg1"/>
              </a:solidFill>
              <a:effectLst/>
              <a:latin typeface="Arial" panose="020B0604020202020204" pitchFamily="34" charset="0"/>
            </a:endParaRPr>
          </a:p>
        </p:txBody>
      </p:sp>
      <p:sp>
        <p:nvSpPr>
          <p:cNvPr id="124" name="Text Box 40">
            <a:extLst>
              <a:ext uri="{FF2B5EF4-FFF2-40B4-BE49-F238E27FC236}">
                <a16:creationId xmlns:a16="http://schemas.microsoft.com/office/drawing/2014/main" id="{E538C68F-E108-3B4F-AFB7-145E4C1D0794}"/>
              </a:ext>
            </a:extLst>
          </p:cNvPr>
          <p:cNvSpPr txBox="1">
            <a:spLocks noChangeArrowheads="1"/>
          </p:cNvSpPr>
          <p:nvPr/>
        </p:nvSpPr>
        <p:spPr bwMode="auto">
          <a:xfrm>
            <a:off x="7546769" y="5108162"/>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47</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25" name="Text Box 41">
            <a:extLst>
              <a:ext uri="{FF2B5EF4-FFF2-40B4-BE49-F238E27FC236}">
                <a16:creationId xmlns:a16="http://schemas.microsoft.com/office/drawing/2014/main" id="{C1C7D154-15B6-6C45-99B6-042CBC8B0BB0}"/>
              </a:ext>
            </a:extLst>
          </p:cNvPr>
          <p:cNvSpPr txBox="1">
            <a:spLocks noChangeArrowheads="1"/>
          </p:cNvSpPr>
          <p:nvPr/>
        </p:nvSpPr>
        <p:spPr bwMode="auto">
          <a:xfrm>
            <a:off x="4957556" y="6227349"/>
            <a:ext cx="1104900" cy="42068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23</a:t>
            </a:r>
            <a:endParaRPr kumimoji="0" lang="en-US" altLang="en-US" sz="800" b="0" i="0" u="none" strike="noStrike" cap="none" normalizeH="0" baseline="0" dirty="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bg1"/>
              </a:solidFill>
              <a:effectLst/>
              <a:latin typeface="Arial" panose="020B0604020202020204" pitchFamily="34" charset="0"/>
            </a:endParaRPr>
          </a:p>
        </p:txBody>
      </p:sp>
      <p:sp>
        <p:nvSpPr>
          <p:cNvPr id="126" name="Text Box 42">
            <a:extLst>
              <a:ext uri="{FF2B5EF4-FFF2-40B4-BE49-F238E27FC236}">
                <a16:creationId xmlns:a16="http://schemas.microsoft.com/office/drawing/2014/main" id="{0ACBA2DD-3849-5245-B9A3-73FFEA02A027}"/>
              </a:ext>
            </a:extLst>
          </p:cNvPr>
          <p:cNvSpPr txBox="1">
            <a:spLocks noChangeArrowheads="1"/>
          </p:cNvSpPr>
          <p:nvPr/>
        </p:nvSpPr>
        <p:spPr bwMode="auto">
          <a:xfrm>
            <a:off x="3855831" y="6233699"/>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8</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27" name="Text Box 43">
            <a:extLst>
              <a:ext uri="{FF2B5EF4-FFF2-40B4-BE49-F238E27FC236}">
                <a16:creationId xmlns:a16="http://schemas.microsoft.com/office/drawing/2014/main" id="{DCE9A348-21B5-9F44-A1F3-FA23C42943D6}"/>
              </a:ext>
            </a:extLst>
          </p:cNvPr>
          <p:cNvSpPr txBox="1">
            <a:spLocks noChangeArrowheads="1"/>
          </p:cNvSpPr>
          <p:nvPr/>
        </p:nvSpPr>
        <p:spPr bwMode="auto">
          <a:xfrm>
            <a:off x="6062456" y="6233699"/>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47</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sp>
        <p:nvSpPr>
          <p:cNvPr id="128" name="Text Box 44">
            <a:extLst>
              <a:ext uri="{FF2B5EF4-FFF2-40B4-BE49-F238E27FC236}">
                <a16:creationId xmlns:a16="http://schemas.microsoft.com/office/drawing/2014/main" id="{BB6237E1-C497-DF43-B7D0-3B59A98E8141}"/>
              </a:ext>
            </a:extLst>
          </p:cNvPr>
          <p:cNvSpPr txBox="1">
            <a:spLocks noChangeArrowheads="1"/>
          </p:cNvSpPr>
          <p:nvPr/>
        </p:nvSpPr>
        <p:spPr bwMode="auto">
          <a:xfrm>
            <a:off x="7167356" y="6230524"/>
            <a:ext cx="1104900" cy="4159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91</a:t>
            </a:r>
            <a:endParaRPr kumimoji="0" lang="en-US" altLang="en-US" sz="800" b="0" i="0" u="none" strike="noStrike" cap="none" normalizeH="0" baseline="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bg1"/>
              </a:solidFill>
              <a:effectLst/>
              <a:latin typeface="Arial" panose="020B0604020202020204" pitchFamily="34" charset="0"/>
            </a:endParaRPr>
          </a:p>
        </p:txBody>
      </p:sp>
      <p:cxnSp>
        <p:nvCxnSpPr>
          <p:cNvPr id="129" name="Straight Arrow Connector 128">
            <a:extLst>
              <a:ext uri="{FF2B5EF4-FFF2-40B4-BE49-F238E27FC236}">
                <a16:creationId xmlns:a16="http://schemas.microsoft.com/office/drawing/2014/main" id="{DA0450B4-62C1-0249-A833-EE72F709A58B}"/>
              </a:ext>
            </a:extLst>
          </p:cNvPr>
          <p:cNvCxnSpPr>
            <a:cxnSpLocks/>
            <a:endCxn id="115" idx="0"/>
          </p:cNvCxnSpPr>
          <p:nvPr/>
        </p:nvCxnSpPr>
        <p:spPr>
          <a:xfrm flipH="1">
            <a:off x="3844719" y="3277443"/>
            <a:ext cx="527367" cy="70676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Straight Arrow Connector 129">
            <a:extLst>
              <a:ext uri="{FF2B5EF4-FFF2-40B4-BE49-F238E27FC236}">
                <a16:creationId xmlns:a16="http://schemas.microsoft.com/office/drawing/2014/main" id="{B459AB12-2BD2-CD48-8CFE-145DFAA8B223}"/>
              </a:ext>
            </a:extLst>
          </p:cNvPr>
          <p:cNvCxnSpPr>
            <a:cxnSpLocks/>
            <a:endCxn id="116" idx="0"/>
          </p:cNvCxnSpPr>
          <p:nvPr/>
        </p:nvCxnSpPr>
        <p:spPr>
          <a:xfrm>
            <a:off x="4825160" y="3287919"/>
            <a:ext cx="502284" cy="70899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Straight Arrow Connector 130">
            <a:extLst>
              <a:ext uri="{FF2B5EF4-FFF2-40B4-BE49-F238E27FC236}">
                <a16:creationId xmlns:a16="http://schemas.microsoft.com/office/drawing/2014/main" id="{D384E6D7-04FB-EC44-A6C5-D3E7C9B5FC31}"/>
              </a:ext>
            </a:extLst>
          </p:cNvPr>
          <p:cNvCxnSpPr>
            <a:cxnSpLocks/>
          </p:cNvCxnSpPr>
          <p:nvPr/>
        </p:nvCxnSpPr>
        <p:spPr>
          <a:xfrm flipH="1">
            <a:off x="6758100" y="3283158"/>
            <a:ext cx="548957" cy="71853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Straight Arrow Connector 131">
            <a:extLst>
              <a:ext uri="{FF2B5EF4-FFF2-40B4-BE49-F238E27FC236}">
                <a16:creationId xmlns:a16="http://schemas.microsoft.com/office/drawing/2014/main" id="{54DFEE97-460C-BD47-9A58-4C99F02D96C4}"/>
              </a:ext>
            </a:extLst>
          </p:cNvPr>
          <p:cNvCxnSpPr>
            <a:cxnSpLocks/>
          </p:cNvCxnSpPr>
          <p:nvPr/>
        </p:nvCxnSpPr>
        <p:spPr>
          <a:xfrm>
            <a:off x="7705520" y="3277443"/>
            <a:ext cx="592454" cy="72424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Straight Arrow Connector 132">
            <a:extLst>
              <a:ext uri="{FF2B5EF4-FFF2-40B4-BE49-F238E27FC236}">
                <a16:creationId xmlns:a16="http://schemas.microsoft.com/office/drawing/2014/main" id="{45CB88CD-BFE5-A245-822D-4E8E6F29D474}"/>
              </a:ext>
            </a:extLst>
          </p:cNvPr>
          <p:cNvCxnSpPr>
            <a:cxnSpLocks/>
          </p:cNvCxnSpPr>
          <p:nvPr/>
        </p:nvCxnSpPr>
        <p:spPr>
          <a:xfrm>
            <a:off x="3854244" y="4418248"/>
            <a:ext cx="606425" cy="6794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4" name="Straight Arrow Connector 133">
            <a:extLst>
              <a:ext uri="{FF2B5EF4-FFF2-40B4-BE49-F238E27FC236}">
                <a16:creationId xmlns:a16="http://schemas.microsoft.com/office/drawing/2014/main" id="{F0E4580C-842F-C04E-9AB1-75A00D169D22}"/>
              </a:ext>
            </a:extLst>
          </p:cNvPr>
          <p:cNvCxnSpPr>
            <a:cxnSpLocks/>
          </p:cNvCxnSpPr>
          <p:nvPr/>
        </p:nvCxnSpPr>
        <p:spPr>
          <a:xfrm flipH="1">
            <a:off x="4722924" y="4428822"/>
            <a:ext cx="626110" cy="6794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Straight Arrow Connector 134">
            <a:extLst>
              <a:ext uri="{FF2B5EF4-FFF2-40B4-BE49-F238E27FC236}">
                <a16:creationId xmlns:a16="http://schemas.microsoft.com/office/drawing/2014/main" id="{0CC3D834-80D4-6E45-9FCD-5F87DB454093}"/>
              </a:ext>
            </a:extLst>
          </p:cNvPr>
          <p:cNvCxnSpPr>
            <a:cxnSpLocks/>
          </p:cNvCxnSpPr>
          <p:nvPr/>
        </p:nvCxnSpPr>
        <p:spPr>
          <a:xfrm>
            <a:off x="6803819" y="4428822"/>
            <a:ext cx="606425" cy="6794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A2A67212-2E0D-AF46-B42A-DDFA3238B87A}"/>
              </a:ext>
            </a:extLst>
          </p:cNvPr>
          <p:cNvCxnSpPr>
            <a:cxnSpLocks/>
          </p:cNvCxnSpPr>
          <p:nvPr/>
        </p:nvCxnSpPr>
        <p:spPr>
          <a:xfrm flipH="1">
            <a:off x="7672499" y="4429457"/>
            <a:ext cx="626110" cy="6794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Straight Arrow Connector 136">
            <a:extLst>
              <a:ext uri="{FF2B5EF4-FFF2-40B4-BE49-F238E27FC236}">
                <a16:creationId xmlns:a16="http://schemas.microsoft.com/office/drawing/2014/main" id="{1BA27842-76CA-9E4D-B1AD-0F7F32A6BCBC}"/>
              </a:ext>
            </a:extLst>
          </p:cNvPr>
          <p:cNvCxnSpPr>
            <a:cxnSpLocks/>
          </p:cNvCxnSpPr>
          <p:nvPr/>
        </p:nvCxnSpPr>
        <p:spPr>
          <a:xfrm>
            <a:off x="4793678" y="5528628"/>
            <a:ext cx="716328" cy="7086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1C505CE4-BBA5-DB44-9BE8-9BFAF6574EC5}"/>
              </a:ext>
            </a:extLst>
          </p:cNvPr>
          <p:cNvCxnSpPr>
            <a:cxnSpLocks/>
          </p:cNvCxnSpPr>
          <p:nvPr/>
        </p:nvCxnSpPr>
        <p:spPr>
          <a:xfrm flipH="1">
            <a:off x="6614906" y="5528849"/>
            <a:ext cx="634104" cy="7048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0212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9C614F4-AA95-5948-A279-8BB5E1363DE0}"/>
              </a:ext>
            </a:extLst>
          </p:cNvPr>
          <p:cNvSpPr>
            <a:spLocks noGrp="1"/>
          </p:cNvSpPr>
          <p:nvPr>
            <p:ph type="title"/>
          </p:nvPr>
        </p:nvSpPr>
        <p:spPr>
          <a:xfrm>
            <a:off x="155121" y="774312"/>
            <a:ext cx="11742018" cy="1293028"/>
          </a:xfrm>
        </p:spPr>
        <p:txBody>
          <a:bodyPr/>
          <a:lstStyle/>
          <a:p>
            <a:r>
              <a:rPr lang="en-US" dirty="0"/>
              <a:t>3) More complicated sorting algorithms</a:t>
            </a:r>
          </a:p>
        </p:txBody>
      </p:sp>
      <p:sp>
        <p:nvSpPr>
          <p:cNvPr id="7" name="Content Placeholder 2">
            <a:extLst>
              <a:ext uri="{FF2B5EF4-FFF2-40B4-BE49-F238E27FC236}">
                <a16:creationId xmlns:a16="http://schemas.microsoft.com/office/drawing/2014/main" id="{160C4455-3F03-2342-AD39-8E41049F0BCE}"/>
              </a:ext>
            </a:extLst>
          </p:cNvPr>
          <p:cNvSpPr>
            <a:spLocks noGrp="1"/>
          </p:cNvSpPr>
          <p:nvPr>
            <p:ph idx="1"/>
          </p:nvPr>
        </p:nvSpPr>
        <p:spPr>
          <a:xfrm>
            <a:off x="685800" y="2194560"/>
            <a:ext cx="10820400" cy="4336869"/>
          </a:xfrm>
        </p:spPr>
        <p:txBody>
          <a:bodyPr/>
          <a:lstStyle/>
          <a:p>
            <a:pPr marL="0" indent="0">
              <a:buNone/>
            </a:pPr>
            <a:r>
              <a:rPr lang="en-US" dirty="0"/>
              <a:t>	QUICK SORT</a:t>
            </a:r>
          </a:p>
          <a:p>
            <a:r>
              <a:rPr lang="en-US" dirty="0"/>
              <a:t>Quick Sort works by choosing a pivot and then </a:t>
            </a:r>
            <a:r>
              <a:rPr lang="en-GB" dirty="0"/>
              <a:t>separating</a:t>
            </a:r>
            <a:r>
              <a:rPr lang="en-US" dirty="0"/>
              <a:t> every value greater than the pivot from every value smaller than the pivot, making two smaller sub-arrays. At this point, the pivot is in its final location. Quicksort is then recursively called on these sub-arrays, until every element is in the correct order</a:t>
            </a:r>
          </a:p>
          <a:p>
            <a:r>
              <a:rPr lang="en-US" dirty="0"/>
              <a:t>Quicksort is often considered the most efficient sorting algorithm. It is part of the hybrid sort used in the C++ sort() function (Introsort) and is also used in the java Arrays.sort() function. </a:t>
            </a:r>
          </a:p>
          <a:p>
            <a:r>
              <a:rPr lang="en-US" dirty="0"/>
              <a:t>The time complexity is on average O(n log n); however, the worst case is O(n²) (although this case is unlikely when pivots are chosen at random)</a:t>
            </a:r>
          </a:p>
        </p:txBody>
      </p:sp>
    </p:spTree>
    <p:extLst>
      <p:ext uri="{BB962C8B-B14F-4D97-AF65-F5344CB8AC3E}">
        <p14:creationId xmlns:p14="http://schemas.microsoft.com/office/powerpoint/2010/main" val="3101713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C2763C9-87FD-8E41-B959-7CC1B4FC9860}"/>
              </a:ext>
            </a:extLst>
          </p:cNvPr>
          <p:cNvSpPr>
            <a:spLocks noGrp="1"/>
          </p:cNvSpPr>
          <p:nvPr>
            <p:ph type="title"/>
          </p:nvPr>
        </p:nvSpPr>
        <p:spPr>
          <a:xfrm>
            <a:off x="1524000" y="525834"/>
            <a:ext cx="8610600" cy="1293028"/>
          </a:xfrm>
        </p:spPr>
        <p:txBody>
          <a:bodyPr/>
          <a:lstStyle/>
          <a:p>
            <a:r>
              <a:rPr lang="en-US" dirty="0"/>
              <a:t>Quick sort – visualization</a:t>
            </a:r>
          </a:p>
        </p:txBody>
      </p:sp>
      <p:sp>
        <p:nvSpPr>
          <p:cNvPr id="30" name="Text Box 30">
            <a:extLst>
              <a:ext uri="{FF2B5EF4-FFF2-40B4-BE49-F238E27FC236}">
                <a16:creationId xmlns:a16="http://schemas.microsoft.com/office/drawing/2014/main" id="{FB42ED0E-877B-324F-87BC-5C4C2768067B}"/>
              </a:ext>
            </a:extLst>
          </p:cNvPr>
          <p:cNvSpPr txBox="1">
            <a:spLocks noChangeArrowheads="1"/>
          </p:cNvSpPr>
          <p:nvPr/>
        </p:nvSpPr>
        <p:spPr bwMode="auto">
          <a:xfrm>
            <a:off x="1880734" y="1820450"/>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12</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 name="Text Box 31">
            <a:extLst>
              <a:ext uri="{FF2B5EF4-FFF2-40B4-BE49-F238E27FC236}">
                <a16:creationId xmlns:a16="http://schemas.microsoft.com/office/drawing/2014/main" id="{E354F020-4948-9A46-81D2-D75EA1E2498A}"/>
              </a:ext>
            </a:extLst>
          </p:cNvPr>
          <p:cNvSpPr txBox="1">
            <a:spLocks noChangeArrowheads="1"/>
          </p:cNvSpPr>
          <p:nvPr/>
        </p:nvSpPr>
        <p:spPr bwMode="auto">
          <a:xfrm>
            <a:off x="2610984" y="1818862"/>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2" name="Text Box 32">
            <a:extLst>
              <a:ext uri="{FF2B5EF4-FFF2-40B4-BE49-F238E27FC236}">
                <a16:creationId xmlns:a16="http://schemas.microsoft.com/office/drawing/2014/main" id="{84C14299-8FF6-DE48-ACCB-F5360A6807E2}"/>
              </a:ext>
            </a:extLst>
          </p:cNvPr>
          <p:cNvSpPr txBox="1">
            <a:spLocks noChangeArrowheads="1"/>
          </p:cNvSpPr>
          <p:nvPr/>
        </p:nvSpPr>
        <p:spPr bwMode="auto">
          <a:xfrm>
            <a:off x="3345996" y="1820450"/>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32</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 name="Text Box 33">
            <a:extLst>
              <a:ext uri="{FF2B5EF4-FFF2-40B4-BE49-F238E27FC236}">
                <a16:creationId xmlns:a16="http://schemas.microsoft.com/office/drawing/2014/main" id="{9F321E44-75EE-CF4E-8CD0-30C3E01AF1A5}"/>
              </a:ext>
            </a:extLst>
          </p:cNvPr>
          <p:cNvSpPr txBox="1">
            <a:spLocks noChangeArrowheads="1"/>
          </p:cNvSpPr>
          <p:nvPr/>
        </p:nvSpPr>
        <p:spPr bwMode="auto">
          <a:xfrm>
            <a:off x="4076246" y="1818862"/>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 name="Text Box 34">
            <a:extLst>
              <a:ext uri="{FF2B5EF4-FFF2-40B4-BE49-F238E27FC236}">
                <a16:creationId xmlns:a16="http://schemas.microsoft.com/office/drawing/2014/main" id="{5E61EF18-3162-604F-B3FE-11F58BEA56E2}"/>
              </a:ext>
            </a:extLst>
          </p:cNvPr>
          <p:cNvSpPr txBox="1">
            <a:spLocks noChangeArrowheads="1"/>
          </p:cNvSpPr>
          <p:nvPr/>
        </p:nvSpPr>
        <p:spPr bwMode="auto">
          <a:xfrm>
            <a:off x="4809671" y="1818862"/>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15</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Text Box 55">
            <a:extLst>
              <a:ext uri="{FF2B5EF4-FFF2-40B4-BE49-F238E27FC236}">
                <a16:creationId xmlns:a16="http://schemas.microsoft.com/office/drawing/2014/main" id="{71E80A78-FF8D-454C-A046-6F82B4F030B5}"/>
              </a:ext>
            </a:extLst>
          </p:cNvPr>
          <p:cNvSpPr txBox="1">
            <a:spLocks noChangeArrowheads="1"/>
          </p:cNvSpPr>
          <p:nvPr/>
        </p:nvSpPr>
        <p:spPr bwMode="auto">
          <a:xfrm>
            <a:off x="1880734" y="2711037"/>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Text Box 56">
            <a:extLst>
              <a:ext uri="{FF2B5EF4-FFF2-40B4-BE49-F238E27FC236}">
                <a16:creationId xmlns:a16="http://schemas.microsoft.com/office/drawing/2014/main" id="{C99BDC52-6AF0-8F4E-853D-27B3E711830A}"/>
              </a:ext>
            </a:extLst>
          </p:cNvPr>
          <p:cNvSpPr txBox="1">
            <a:spLocks noChangeArrowheads="1"/>
          </p:cNvSpPr>
          <p:nvPr/>
        </p:nvSpPr>
        <p:spPr bwMode="auto">
          <a:xfrm>
            <a:off x="3344409" y="2707862"/>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Text Box 57">
            <a:extLst>
              <a:ext uri="{FF2B5EF4-FFF2-40B4-BE49-F238E27FC236}">
                <a16:creationId xmlns:a16="http://schemas.microsoft.com/office/drawing/2014/main" id="{8DA89D7A-EA17-D349-9CD5-F06C47C075A6}"/>
              </a:ext>
            </a:extLst>
          </p:cNvPr>
          <p:cNvSpPr txBox="1">
            <a:spLocks noChangeArrowheads="1"/>
          </p:cNvSpPr>
          <p:nvPr/>
        </p:nvSpPr>
        <p:spPr bwMode="auto">
          <a:xfrm>
            <a:off x="4079421" y="2711037"/>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32</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Text Box 58">
            <a:extLst>
              <a:ext uri="{FF2B5EF4-FFF2-40B4-BE49-F238E27FC236}">
                <a16:creationId xmlns:a16="http://schemas.microsoft.com/office/drawing/2014/main" id="{4B036680-7A40-1248-8CA0-379B03D1A94C}"/>
              </a:ext>
            </a:extLst>
          </p:cNvPr>
          <p:cNvSpPr txBox="1">
            <a:spLocks noChangeArrowheads="1"/>
          </p:cNvSpPr>
          <p:nvPr/>
        </p:nvSpPr>
        <p:spPr bwMode="auto">
          <a:xfrm>
            <a:off x="4809671" y="2709450"/>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Text Box 59">
            <a:extLst>
              <a:ext uri="{FF2B5EF4-FFF2-40B4-BE49-F238E27FC236}">
                <a16:creationId xmlns:a16="http://schemas.microsoft.com/office/drawing/2014/main" id="{DE0F3ADA-8D6F-2042-98CD-8C0B357FBB2F}"/>
              </a:ext>
            </a:extLst>
          </p:cNvPr>
          <p:cNvSpPr txBox="1">
            <a:spLocks noChangeArrowheads="1"/>
          </p:cNvSpPr>
          <p:nvPr/>
        </p:nvSpPr>
        <p:spPr bwMode="auto">
          <a:xfrm>
            <a:off x="2610984" y="2803112"/>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15</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 name="Text Box 60">
            <a:extLst>
              <a:ext uri="{FF2B5EF4-FFF2-40B4-BE49-F238E27FC236}">
                <a16:creationId xmlns:a16="http://schemas.microsoft.com/office/drawing/2014/main" id="{DC3ADB67-36F0-114E-9EEC-A86AC8153373}"/>
              </a:ext>
            </a:extLst>
          </p:cNvPr>
          <p:cNvSpPr txBox="1">
            <a:spLocks noChangeArrowheads="1"/>
          </p:cNvSpPr>
          <p:nvPr/>
        </p:nvSpPr>
        <p:spPr bwMode="auto">
          <a:xfrm>
            <a:off x="1880734" y="3604800"/>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Text Box 61">
            <a:extLst>
              <a:ext uri="{FF2B5EF4-FFF2-40B4-BE49-F238E27FC236}">
                <a16:creationId xmlns:a16="http://schemas.microsoft.com/office/drawing/2014/main" id="{BF2DC466-856E-E84C-9C96-8867C100574F}"/>
              </a:ext>
            </a:extLst>
          </p:cNvPr>
          <p:cNvSpPr txBox="1">
            <a:spLocks noChangeArrowheads="1"/>
          </p:cNvSpPr>
          <p:nvPr/>
        </p:nvSpPr>
        <p:spPr bwMode="auto">
          <a:xfrm>
            <a:off x="3342821" y="3611150"/>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Text Box 62">
            <a:extLst>
              <a:ext uri="{FF2B5EF4-FFF2-40B4-BE49-F238E27FC236}">
                <a16:creationId xmlns:a16="http://schemas.microsoft.com/office/drawing/2014/main" id="{97C6306D-ABE0-374D-A9C3-86BA5D43B631}"/>
              </a:ext>
            </a:extLst>
          </p:cNvPr>
          <p:cNvSpPr txBox="1">
            <a:spLocks noChangeArrowheads="1"/>
          </p:cNvSpPr>
          <p:nvPr/>
        </p:nvSpPr>
        <p:spPr bwMode="auto">
          <a:xfrm>
            <a:off x="4077834" y="3604800"/>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32</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 name="Text Box 63">
            <a:extLst>
              <a:ext uri="{FF2B5EF4-FFF2-40B4-BE49-F238E27FC236}">
                <a16:creationId xmlns:a16="http://schemas.microsoft.com/office/drawing/2014/main" id="{7AE8092A-2E4F-5949-AADF-9FAF57AF5E7E}"/>
              </a:ext>
            </a:extLst>
          </p:cNvPr>
          <p:cNvSpPr txBox="1">
            <a:spLocks noChangeArrowheads="1"/>
          </p:cNvSpPr>
          <p:nvPr/>
        </p:nvSpPr>
        <p:spPr bwMode="auto">
          <a:xfrm>
            <a:off x="4817609" y="3700050"/>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81</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 name="Text Box 64">
            <a:extLst>
              <a:ext uri="{FF2B5EF4-FFF2-40B4-BE49-F238E27FC236}">
                <a16:creationId xmlns:a16="http://schemas.microsoft.com/office/drawing/2014/main" id="{2EFEC81D-8DF3-0C4B-875E-9C87C9FC876B}"/>
              </a:ext>
            </a:extLst>
          </p:cNvPr>
          <p:cNvSpPr txBox="1">
            <a:spLocks noChangeArrowheads="1"/>
          </p:cNvSpPr>
          <p:nvPr/>
        </p:nvSpPr>
        <p:spPr bwMode="auto">
          <a:xfrm>
            <a:off x="2610984" y="3611150"/>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15</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 name="Text Box 65">
            <a:extLst>
              <a:ext uri="{FF2B5EF4-FFF2-40B4-BE49-F238E27FC236}">
                <a16:creationId xmlns:a16="http://schemas.microsoft.com/office/drawing/2014/main" id="{982A6C16-AF76-584F-88B2-0E40D62E3A7D}"/>
              </a:ext>
            </a:extLst>
          </p:cNvPr>
          <p:cNvSpPr txBox="1">
            <a:spLocks noChangeArrowheads="1"/>
          </p:cNvSpPr>
          <p:nvPr/>
        </p:nvSpPr>
        <p:spPr bwMode="auto">
          <a:xfrm>
            <a:off x="1880734" y="4525550"/>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6" name="Text Box 66">
            <a:extLst>
              <a:ext uri="{FF2B5EF4-FFF2-40B4-BE49-F238E27FC236}">
                <a16:creationId xmlns:a16="http://schemas.microsoft.com/office/drawing/2014/main" id="{0DD49CBB-A4FC-9D45-AA44-9242D7CC7C77}"/>
              </a:ext>
            </a:extLst>
          </p:cNvPr>
          <p:cNvSpPr txBox="1">
            <a:spLocks noChangeArrowheads="1"/>
          </p:cNvSpPr>
          <p:nvPr/>
        </p:nvSpPr>
        <p:spPr bwMode="auto">
          <a:xfrm>
            <a:off x="4077834" y="4520787"/>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45</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7" name="Text Box 67">
            <a:extLst>
              <a:ext uri="{FF2B5EF4-FFF2-40B4-BE49-F238E27FC236}">
                <a16:creationId xmlns:a16="http://schemas.microsoft.com/office/drawing/2014/main" id="{400AEBCF-098B-004D-A174-B3EA87E7A3B3}"/>
              </a:ext>
            </a:extLst>
          </p:cNvPr>
          <p:cNvSpPr txBox="1">
            <a:spLocks noChangeArrowheads="1"/>
          </p:cNvSpPr>
          <p:nvPr/>
        </p:nvSpPr>
        <p:spPr bwMode="auto">
          <a:xfrm>
            <a:off x="3344409" y="4612862"/>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32</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 name="Text Box 68">
            <a:extLst>
              <a:ext uri="{FF2B5EF4-FFF2-40B4-BE49-F238E27FC236}">
                <a16:creationId xmlns:a16="http://schemas.microsoft.com/office/drawing/2014/main" id="{CC08AFEF-F808-AA42-95A1-6FA1A01EBC42}"/>
              </a:ext>
            </a:extLst>
          </p:cNvPr>
          <p:cNvSpPr txBox="1">
            <a:spLocks noChangeArrowheads="1"/>
          </p:cNvSpPr>
          <p:nvPr/>
        </p:nvSpPr>
        <p:spPr bwMode="auto">
          <a:xfrm>
            <a:off x="4800146" y="4525550"/>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81</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 name="Text Box 69">
            <a:extLst>
              <a:ext uri="{FF2B5EF4-FFF2-40B4-BE49-F238E27FC236}">
                <a16:creationId xmlns:a16="http://schemas.microsoft.com/office/drawing/2014/main" id="{6A453574-5DCC-A043-A5F9-4ED8304F6CC2}"/>
              </a:ext>
            </a:extLst>
          </p:cNvPr>
          <p:cNvSpPr txBox="1">
            <a:spLocks noChangeArrowheads="1"/>
          </p:cNvSpPr>
          <p:nvPr/>
        </p:nvSpPr>
        <p:spPr bwMode="auto">
          <a:xfrm>
            <a:off x="2610984" y="4522375"/>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15</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Text Box 70">
            <a:extLst>
              <a:ext uri="{FF2B5EF4-FFF2-40B4-BE49-F238E27FC236}">
                <a16:creationId xmlns:a16="http://schemas.microsoft.com/office/drawing/2014/main" id="{08D9C39F-B2AC-FF4F-9E85-A2CDF981A6B2}"/>
              </a:ext>
            </a:extLst>
          </p:cNvPr>
          <p:cNvSpPr txBox="1">
            <a:spLocks noChangeArrowheads="1"/>
          </p:cNvSpPr>
          <p:nvPr/>
        </p:nvSpPr>
        <p:spPr bwMode="auto">
          <a:xfrm>
            <a:off x="1898196" y="5416137"/>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12</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 name="Text Box 71">
            <a:extLst>
              <a:ext uri="{FF2B5EF4-FFF2-40B4-BE49-F238E27FC236}">
                <a16:creationId xmlns:a16="http://schemas.microsoft.com/office/drawing/2014/main" id="{443F394A-150C-E94F-97CD-60A2F6A42F0C}"/>
              </a:ext>
            </a:extLst>
          </p:cNvPr>
          <p:cNvSpPr txBox="1">
            <a:spLocks noChangeArrowheads="1"/>
          </p:cNvSpPr>
          <p:nvPr/>
        </p:nvSpPr>
        <p:spPr bwMode="auto">
          <a:xfrm>
            <a:off x="4095296" y="5412736"/>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45</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 name="Text Box 72">
            <a:extLst>
              <a:ext uri="{FF2B5EF4-FFF2-40B4-BE49-F238E27FC236}">
                <a16:creationId xmlns:a16="http://schemas.microsoft.com/office/drawing/2014/main" id="{295B65EA-E54E-1442-AF50-F3152CA0B7B6}"/>
              </a:ext>
            </a:extLst>
          </p:cNvPr>
          <p:cNvSpPr txBox="1">
            <a:spLocks noChangeArrowheads="1"/>
          </p:cNvSpPr>
          <p:nvPr/>
        </p:nvSpPr>
        <p:spPr bwMode="auto">
          <a:xfrm>
            <a:off x="3361871" y="5417725"/>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32</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3" name="Text Box 73">
            <a:extLst>
              <a:ext uri="{FF2B5EF4-FFF2-40B4-BE49-F238E27FC236}">
                <a16:creationId xmlns:a16="http://schemas.microsoft.com/office/drawing/2014/main" id="{0C82A280-CBA0-854D-876B-C2D0250139E0}"/>
              </a:ext>
            </a:extLst>
          </p:cNvPr>
          <p:cNvSpPr txBox="1">
            <a:spLocks noChangeArrowheads="1"/>
          </p:cNvSpPr>
          <p:nvPr/>
        </p:nvSpPr>
        <p:spPr bwMode="auto">
          <a:xfrm>
            <a:off x="4817609" y="5416137"/>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81</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 name="Text Box 74">
            <a:extLst>
              <a:ext uri="{FF2B5EF4-FFF2-40B4-BE49-F238E27FC236}">
                <a16:creationId xmlns:a16="http://schemas.microsoft.com/office/drawing/2014/main" id="{19FD2DC7-E621-7744-8423-0896D069C63F}"/>
              </a:ext>
            </a:extLst>
          </p:cNvPr>
          <p:cNvSpPr txBox="1">
            <a:spLocks noChangeArrowheads="1"/>
          </p:cNvSpPr>
          <p:nvPr/>
        </p:nvSpPr>
        <p:spPr bwMode="auto">
          <a:xfrm>
            <a:off x="2628446" y="5422487"/>
            <a:ext cx="733425" cy="43497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15</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 name="TextBox 56">
            <a:extLst>
              <a:ext uri="{FF2B5EF4-FFF2-40B4-BE49-F238E27FC236}">
                <a16:creationId xmlns:a16="http://schemas.microsoft.com/office/drawing/2014/main" id="{B302E6AF-CB6A-314A-847A-08F2907AE416}"/>
              </a:ext>
            </a:extLst>
          </p:cNvPr>
          <p:cNvSpPr txBox="1"/>
          <p:nvPr/>
        </p:nvSpPr>
        <p:spPr>
          <a:xfrm>
            <a:off x="5829300" y="1617030"/>
            <a:ext cx="5940878" cy="646331"/>
          </a:xfrm>
          <a:prstGeom prst="rect">
            <a:avLst/>
          </a:prstGeom>
          <a:noFill/>
        </p:spPr>
        <p:txBody>
          <a:bodyPr wrap="square" rtlCol="0">
            <a:spAutoFit/>
          </a:bodyPr>
          <a:lstStyle/>
          <a:p>
            <a:r>
              <a:rPr lang="en-GB" dirty="0"/>
              <a:t>Red numbers are in their final position</a:t>
            </a:r>
          </a:p>
          <a:p>
            <a:r>
              <a:rPr lang="en-GB" dirty="0"/>
              <a:t>The numbers that are lower are the current pivots</a:t>
            </a:r>
          </a:p>
        </p:txBody>
      </p:sp>
      <p:sp>
        <p:nvSpPr>
          <p:cNvPr id="58" name="TextBox 57">
            <a:extLst>
              <a:ext uri="{FF2B5EF4-FFF2-40B4-BE49-F238E27FC236}">
                <a16:creationId xmlns:a16="http://schemas.microsoft.com/office/drawing/2014/main" id="{C3D00A66-957B-9743-9644-59012FD3D03C}"/>
              </a:ext>
            </a:extLst>
          </p:cNvPr>
          <p:cNvSpPr txBox="1"/>
          <p:nvPr/>
        </p:nvSpPr>
        <p:spPr>
          <a:xfrm>
            <a:off x="5829300" y="2558934"/>
            <a:ext cx="6362700" cy="646331"/>
          </a:xfrm>
          <a:prstGeom prst="rect">
            <a:avLst/>
          </a:prstGeom>
          <a:noFill/>
        </p:spPr>
        <p:txBody>
          <a:bodyPr wrap="square" rtlCol="0">
            <a:spAutoFit/>
          </a:bodyPr>
          <a:lstStyle/>
          <a:p>
            <a:r>
              <a:rPr lang="en-GB" dirty="0"/>
              <a:t>15 is randomly chosen as the pivot</a:t>
            </a:r>
          </a:p>
          <a:p>
            <a:r>
              <a:rPr lang="en-GB" dirty="0"/>
              <a:t>The left sub-array has 1 element (12), so it is sorted</a:t>
            </a:r>
          </a:p>
        </p:txBody>
      </p:sp>
      <p:sp>
        <p:nvSpPr>
          <p:cNvPr id="91" name="TextBox 90">
            <a:extLst>
              <a:ext uri="{FF2B5EF4-FFF2-40B4-BE49-F238E27FC236}">
                <a16:creationId xmlns:a16="http://schemas.microsoft.com/office/drawing/2014/main" id="{C425D492-439A-054E-B580-212BEDE712F3}"/>
              </a:ext>
            </a:extLst>
          </p:cNvPr>
          <p:cNvSpPr txBox="1"/>
          <p:nvPr/>
        </p:nvSpPr>
        <p:spPr>
          <a:xfrm>
            <a:off x="5829300" y="3625520"/>
            <a:ext cx="6362700" cy="369332"/>
          </a:xfrm>
          <a:prstGeom prst="rect">
            <a:avLst/>
          </a:prstGeom>
          <a:noFill/>
        </p:spPr>
        <p:txBody>
          <a:bodyPr wrap="square" rtlCol="0">
            <a:spAutoFit/>
          </a:bodyPr>
          <a:lstStyle/>
          <a:p>
            <a:r>
              <a:rPr lang="en-GB" dirty="0"/>
              <a:t>81 is randomly chosen as the pivot</a:t>
            </a:r>
          </a:p>
        </p:txBody>
      </p:sp>
      <p:sp>
        <p:nvSpPr>
          <p:cNvPr id="92" name="TextBox 91">
            <a:extLst>
              <a:ext uri="{FF2B5EF4-FFF2-40B4-BE49-F238E27FC236}">
                <a16:creationId xmlns:a16="http://schemas.microsoft.com/office/drawing/2014/main" id="{87C237D5-D29D-2041-9B45-65F573AC313A}"/>
              </a:ext>
            </a:extLst>
          </p:cNvPr>
          <p:cNvSpPr txBox="1"/>
          <p:nvPr/>
        </p:nvSpPr>
        <p:spPr>
          <a:xfrm>
            <a:off x="5829300" y="4415108"/>
            <a:ext cx="6362700" cy="646331"/>
          </a:xfrm>
          <a:prstGeom prst="rect">
            <a:avLst/>
          </a:prstGeom>
          <a:noFill/>
        </p:spPr>
        <p:txBody>
          <a:bodyPr wrap="square" rtlCol="0">
            <a:spAutoFit/>
          </a:bodyPr>
          <a:lstStyle/>
          <a:p>
            <a:r>
              <a:rPr lang="en-GB" dirty="0"/>
              <a:t>32 is randomly chosen as the pivot</a:t>
            </a:r>
          </a:p>
          <a:p>
            <a:r>
              <a:rPr lang="en-GB" dirty="0"/>
              <a:t>The right sub-array has 1 element (45), so it is sorted</a:t>
            </a:r>
          </a:p>
        </p:txBody>
      </p:sp>
      <p:sp>
        <p:nvSpPr>
          <p:cNvPr id="93" name="TextBox 92">
            <a:extLst>
              <a:ext uri="{FF2B5EF4-FFF2-40B4-BE49-F238E27FC236}">
                <a16:creationId xmlns:a16="http://schemas.microsoft.com/office/drawing/2014/main" id="{7AA8D07C-2A2C-3046-986E-E55183EE5F95}"/>
              </a:ext>
            </a:extLst>
          </p:cNvPr>
          <p:cNvSpPr txBox="1"/>
          <p:nvPr/>
        </p:nvSpPr>
        <p:spPr>
          <a:xfrm>
            <a:off x="5829300" y="5412736"/>
            <a:ext cx="6362700" cy="369332"/>
          </a:xfrm>
          <a:prstGeom prst="rect">
            <a:avLst/>
          </a:prstGeom>
          <a:noFill/>
        </p:spPr>
        <p:txBody>
          <a:bodyPr wrap="square" rtlCol="0">
            <a:spAutoFit/>
          </a:bodyPr>
          <a:lstStyle/>
          <a:p>
            <a:r>
              <a:rPr lang="en-GB" dirty="0"/>
              <a:t>The entire array has now been sorted</a:t>
            </a:r>
          </a:p>
        </p:txBody>
      </p:sp>
    </p:spTree>
    <p:extLst>
      <p:ext uri="{BB962C8B-B14F-4D97-AF65-F5344CB8AC3E}">
        <p14:creationId xmlns:p14="http://schemas.microsoft.com/office/powerpoint/2010/main" val="2079918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1C9EE17-9237-C540-9BB8-71A528005D1C}"/>
              </a:ext>
            </a:extLst>
          </p:cNvPr>
          <p:cNvSpPr>
            <a:spLocks noGrp="1"/>
          </p:cNvSpPr>
          <p:nvPr>
            <p:ph type="title"/>
          </p:nvPr>
        </p:nvSpPr>
        <p:spPr>
          <a:xfrm>
            <a:off x="437323" y="774312"/>
            <a:ext cx="11459816" cy="1293028"/>
          </a:xfrm>
        </p:spPr>
        <p:txBody>
          <a:bodyPr/>
          <a:lstStyle/>
          <a:p>
            <a:pPr algn="ctr"/>
            <a:r>
              <a:rPr lang="en-US" dirty="0"/>
              <a:t>4) Distribution sorts </a:t>
            </a:r>
          </a:p>
        </p:txBody>
      </p:sp>
      <p:sp>
        <p:nvSpPr>
          <p:cNvPr id="7" name="Content Placeholder 2">
            <a:extLst>
              <a:ext uri="{FF2B5EF4-FFF2-40B4-BE49-F238E27FC236}">
                <a16:creationId xmlns:a16="http://schemas.microsoft.com/office/drawing/2014/main" id="{2C5D404A-1AFB-4142-B644-C7CB86E5A719}"/>
              </a:ext>
            </a:extLst>
          </p:cNvPr>
          <p:cNvSpPr>
            <a:spLocks noGrp="1"/>
          </p:cNvSpPr>
          <p:nvPr>
            <p:ph idx="1"/>
          </p:nvPr>
        </p:nvSpPr>
        <p:spPr>
          <a:xfrm>
            <a:off x="685800" y="1925138"/>
            <a:ext cx="10820400" cy="4434840"/>
          </a:xfrm>
        </p:spPr>
        <p:txBody>
          <a:bodyPr>
            <a:normAutofit/>
          </a:bodyPr>
          <a:lstStyle/>
          <a:p>
            <a:pPr marL="0" indent="0">
              <a:buNone/>
            </a:pPr>
            <a:r>
              <a:rPr lang="en-US" dirty="0"/>
              <a:t>	COUNTING SORT</a:t>
            </a:r>
          </a:p>
          <a:p>
            <a:r>
              <a:rPr lang="en-US" dirty="0"/>
              <a:t>Distribution sorts work by moving data from the input into multiple structures, and then collecting them at the output, instead of comparing the values themselves. </a:t>
            </a:r>
          </a:p>
          <a:p>
            <a:r>
              <a:rPr lang="en-US" dirty="0"/>
              <a:t>Counting Sort works by counting the number of times every number is found inside an array, and then displaying each number based on the number of times it was counted</a:t>
            </a:r>
          </a:p>
          <a:p>
            <a:r>
              <a:rPr lang="en-US" dirty="0"/>
              <a:t>This sort can be extremely efficient but becomes less efficient the greater the size of the set of possible numbers is. The sort also only works when every number falls within a particular set of possibilities</a:t>
            </a:r>
          </a:p>
          <a:p>
            <a:r>
              <a:rPr lang="en-US" dirty="0"/>
              <a:t>The time complexity is O(n + k), where k is the range of the possible values</a:t>
            </a:r>
          </a:p>
        </p:txBody>
      </p:sp>
    </p:spTree>
    <p:extLst>
      <p:ext uri="{BB962C8B-B14F-4D97-AF65-F5344CB8AC3E}">
        <p14:creationId xmlns:p14="http://schemas.microsoft.com/office/powerpoint/2010/main" val="2837103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a:extLst>
              <a:ext uri="{FF2B5EF4-FFF2-40B4-BE49-F238E27FC236}">
                <a16:creationId xmlns:a16="http://schemas.microsoft.com/office/drawing/2014/main" id="{EE5685CE-067C-4942-9986-37AA2CD28AC1}"/>
              </a:ext>
            </a:extLst>
          </p:cNvPr>
          <p:cNvSpPr txBox="1">
            <a:spLocks noChangeArrowheads="1"/>
          </p:cNvSpPr>
          <p:nvPr/>
        </p:nvSpPr>
        <p:spPr bwMode="auto">
          <a:xfrm>
            <a:off x="3709987" y="2524352"/>
            <a:ext cx="642938" cy="369887"/>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Text Box 21">
            <a:extLst>
              <a:ext uri="{FF2B5EF4-FFF2-40B4-BE49-F238E27FC236}">
                <a16:creationId xmlns:a16="http://schemas.microsoft.com/office/drawing/2014/main" id="{68CAD002-4131-AA47-BCBF-29C1A93C6F43}"/>
              </a:ext>
            </a:extLst>
          </p:cNvPr>
          <p:cNvSpPr txBox="1">
            <a:spLocks noChangeArrowheads="1"/>
          </p:cNvSpPr>
          <p:nvPr/>
        </p:nvSpPr>
        <p:spPr bwMode="auto">
          <a:xfrm>
            <a:off x="4349750" y="2522764"/>
            <a:ext cx="642938" cy="36988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Text Box 22">
            <a:extLst>
              <a:ext uri="{FF2B5EF4-FFF2-40B4-BE49-F238E27FC236}">
                <a16:creationId xmlns:a16="http://schemas.microsoft.com/office/drawing/2014/main" id="{65F0A4C4-76CE-0D4B-B7AE-CFFE8C6F376C}"/>
              </a:ext>
            </a:extLst>
          </p:cNvPr>
          <p:cNvSpPr txBox="1">
            <a:spLocks noChangeArrowheads="1"/>
          </p:cNvSpPr>
          <p:nvPr/>
        </p:nvSpPr>
        <p:spPr bwMode="auto">
          <a:xfrm>
            <a:off x="4994275" y="2525939"/>
            <a:ext cx="642938" cy="36988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kumimoji="0" lang="en-US" altLang="en-US" sz="800" b="0" i="0" u="none" strike="noStrike" cap="none" normalizeH="0" baseline="0" dirty="0">
              <a:ln>
                <a:noFill/>
              </a:ln>
              <a:solidFill>
                <a:schemeClr val="tx1"/>
              </a:solidFill>
              <a:effectLst/>
            </a:endParaRPr>
          </a:p>
        </p:txBody>
      </p:sp>
      <p:sp>
        <p:nvSpPr>
          <p:cNvPr id="7" name="Text Box 23">
            <a:extLst>
              <a:ext uri="{FF2B5EF4-FFF2-40B4-BE49-F238E27FC236}">
                <a16:creationId xmlns:a16="http://schemas.microsoft.com/office/drawing/2014/main" id="{021BE7AF-9258-8B41-90DB-8AFB16B0E6F2}"/>
              </a:ext>
            </a:extLst>
          </p:cNvPr>
          <p:cNvSpPr txBox="1">
            <a:spLocks noChangeArrowheads="1"/>
          </p:cNvSpPr>
          <p:nvPr/>
        </p:nvSpPr>
        <p:spPr bwMode="auto">
          <a:xfrm>
            <a:off x="5635625" y="2524352"/>
            <a:ext cx="642938" cy="369887"/>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Text Box 24">
            <a:extLst>
              <a:ext uri="{FF2B5EF4-FFF2-40B4-BE49-F238E27FC236}">
                <a16:creationId xmlns:a16="http://schemas.microsoft.com/office/drawing/2014/main" id="{640A87FC-0425-1B4F-AE52-DA497A8CE1A1}"/>
              </a:ext>
            </a:extLst>
          </p:cNvPr>
          <p:cNvSpPr txBox="1">
            <a:spLocks noChangeArrowheads="1"/>
          </p:cNvSpPr>
          <p:nvPr/>
        </p:nvSpPr>
        <p:spPr bwMode="auto">
          <a:xfrm>
            <a:off x="6280150" y="2525939"/>
            <a:ext cx="642938" cy="36988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Text Box 25">
            <a:extLst>
              <a:ext uri="{FF2B5EF4-FFF2-40B4-BE49-F238E27FC236}">
                <a16:creationId xmlns:a16="http://schemas.microsoft.com/office/drawing/2014/main" id="{E1E0307A-70B6-2D4C-B60B-3B7FB12117CC}"/>
              </a:ext>
            </a:extLst>
          </p:cNvPr>
          <p:cNvSpPr txBox="1">
            <a:spLocks noChangeArrowheads="1"/>
          </p:cNvSpPr>
          <p:nvPr/>
        </p:nvSpPr>
        <p:spPr bwMode="auto">
          <a:xfrm>
            <a:off x="6919913" y="2522764"/>
            <a:ext cx="642937" cy="36988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Text Box 26">
            <a:extLst>
              <a:ext uri="{FF2B5EF4-FFF2-40B4-BE49-F238E27FC236}">
                <a16:creationId xmlns:a16="http://schemas.microsoft.com/office/drawing/2014/main" id="{C9959CE9-C7E1-9347-85D8-8E2F146DE359}"/>
              </a:ext>
            </a:extLst>
          </p:cNvPr>
          <p:cNvSpPr txBox="1">
            <a:spLocks noChangeArrowheads="1"/>
          </p:cNvSpPr>
          <p:nvPr/>
        </p:nvSpPr>
        <p:spPr bwMode="auto">
          <a:xfrm>
            <a:off x="7564438" y="2527527"/>
            <a:ext cx="642937" cy="369887"/>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Text Box 27">
            <a:extLst>
              <a:ext uri="{FF2B5EF4-FFF2-40B4-BE49-F238E27FC236}">
                <a16:creationId xmlns:a16="http://schemas.microsoft.com/office/drawing/2014/main" id="{B9A9C2ED-A41B-C043-BB83-E53525B97E2E}"/>
              </a:ext>
            </a:extLst>
          </p:cNvPr>
          <p:cNvSpPr txBox="1">
            <a:spLocks noChangeArrowheads="1"/>
          </p:cNvSpPr>
          <p:nvPr/>
        </p:nvSpPr>
        <p:spPr bwMode="auto">
          <a:xfrm>
            <a:off x="8205788" y="2525939"/>
            <a:ext cx="642937" cy="36988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Text Box 28">
            <a:extLst>
              <a:ext uri="{FF2B5EF4-FFF2-40B4-BE49-F238E27FC236}">
                <a16:creationId xmlns:a16="http://schemas.microsoft.com/office/drawing/2014/main" id="{E5335565-CE3D-314F-9682-2744E0555BFB}"/>
              </a:ext>
            </a:extLst>
          </p:cNvPr>
          <p:cNvSpPr txBox="1">
            <a:spLocks noChangeArrowheads="1"/>
          </p:cNvSpPr>
          <p:nvPr/>
        </p:nvSpPr>
        <p:spPr bwMode="auto">
          <a:xfrm>
            <a:off x="8851900" y="2525939"/>
            <a:ext cx="642938" cy="36988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Text Box 29">
            <a:extLst>
              <a:ext uri="{FF2B5EF4-FFF2-40B4-BE49-F238E27FC236}">
                <a16:creationId xmlns:a16="http://schemas.microsoft.com/office/drawing/2014/main" id="{03A51372-30F1-FB46-AEA2-1D32363BA596}"/>
              </a:ext>
            </a:extLst>
          </p:cNvPr>
          <p:cNvSpPr txBox="1">
            <a:spLocks noChangeArrowheads="1"/>
          </p:cNvSpPr>
          <p:nvPr/>
        </p:nvSpPr>
        <p:spPr bwMode="auto">
          <a:xfrm>
            <a:off x="9491663" y="2524352"/>
            <a:ext cx="642937" cy="369887"/>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11">
            <a:extLst>
              <a:ext uri="{FF2B5EF4-FFF2-40B4-BE49-F238E27FC236}">
                <a16:creationId xmlns:a16="http://schemas.microsoft.com/office/drawing/2014/main" id="{68CF4740-8BEA-2442-B8D5-0D317D2C46E8}"/>
              </a:ext>
            </a:extLst>
          </p:cNvPr>
          <p:cNvSpPr>
            <a:spLocks noChangeArrowheads="1"/>
          </p:cNvSpPr>
          <p:nvPr/>
        </p:nvSpPr>
        <p:spPr bwMode="auto">
          <a:xfrm>
            <a:off x="3709987" y="1729950"/>
            <a:ext cx="317386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7, 6, 4, 8, 5, 1, 6, 5, 5, 2, 5, 9, 6, 0, 9</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16" name="Title 1">
            <a:extLst>
              <a:ext uri="{FF2B5EF4-FFF2-40B4-BE49-F238E27FC236}">
                <a16:creationId xmlns:a16="http://schemas.microsoft.com/office/drawing/2014/main" id="{60F41DD3-5D15-0A46-9548-9D69608CF79A}"/>
              </a:ext>
            </a:extLst>
          </p:cNvPr>
          <p:cNvSpPr>
            <a:spLocks noGrp="1"/>
          </p:cNvSpPr>
          <p:nvPr>
            <p:ph type="title"/>
          </p:nvPr>
        </p:nvSpPr>
        <p:spPr>
          <a:xfrm>
            <a:off x="1524000" y="525834"/>
            <a:ext cx="8610600" cy="1293028"/>
          </a:xfrm>
        </p:spPr>
        <p:txBody>
          <a:bodyPr/>
          <a:lstStyle/>
          <a:p>
            <a:r>
              <a:rPr lang="en-US" dirty="0"/>
              <a:t>Counting sort – visualization</a:t>
            </a:r>
          </a:p>
        </p:txBody>
      </p:sp>
      <p:sp>
        <p:nvSpPr>
          <p:cNvPr id="17" name="TextBox 16">
            <a:extLst>
              <a:ext uri="{FF2B5EF4-FFF2-40B4-BE49-F238E27FC236}">
                <a16:creationId xmlns:a16="http://schemas.microsoft.com/office/drawing/2014/main" id="{7E67C724-F0C4-CF44-959B-8E3C4E2585B6}"/>
              </a:ext>
            </a:extLst>
          </p:cNvPr>
          <p:cNvSpPr txBox="1"/>
          <p:nvPr/>
        </p:nvSpPr>
        <p:spPr>
          <a:xfrm>
            <a:off x="138792" y="2522764"/>
            <a:ext cx="3461658" cy="369332"/>
          </a:xfrm>
          <a:prstGeom prst="rect">
            <a:avLst/>
          </a:prstGeom>
          <a:noFill/>
        </p:spPr>
        <p:txBody>
          <a:bodyPr wrap="square" rtlCol="0">
            <a:spAutoFit/>
          </a:bodyPr>
          <a:lstStyle/>
          <a:p>
            <a:r>
              <a:rPr lang="en-US" dirty="0"/>
              <a:t>		Array of possibilities:</a:t>
            </a:r>
          </a:p>
        </p:txBody>
      </p:sp>
      <p:sp>
        <p:nvSpPr>
          <p:cNvPr id="18" name="TextBox 17">
            <a:extLst>
              <a:ext uri="{FF2B5EF4-FFF2-40B4-BE49-F238E27FC236}">
                <a16:creationId xmlns:a16="http://schemas.microsoft.com/office/drawing/2014/main" id="{3A9E33E2-D636-514A-AD4E-AEBE560ECF17}"/>
              </a:ext>
            </a:extLst>
          </p:cNvPr>
          <p:cNvSpPr txBox="1"/>
          <p:nvPr/>
        </p:nvSpPr>
        <p:spPr>
          <a:xfrm>
            <a:off x="138791" y="3244334"/>
            <a:ext cx="3257552" cy="369332"/>
          </a:xfrm>
          <a:prstGeom prst="rect">
            <a:avLst/>
          </a:prstGeom>
          <a:noFill/>
        </p:spPr>
        <p:txBody>
          <a:bodyPr wrap="square" rtlCol="0">
            <a:spAutoFit/>
          </a:bodyPr>
          <a:lstStyle/>
          <a:p>
            <a:r>
              <a:rPr lang="en-US" dirty="0"/>
              <a:t>Counter for each possibility:</a:t>
            </a:r>
          </a:p>
        </p:txBody>
      </p:sp>
      <p:sp>
        <p:nvSpPr>
          <p:cNvPr id="19" name="TextBox 18">
            <a:extLst>
              <a:ext uri="{FF2B5EF4-FFF2-40B4-BE49-F238E27FC236}">
                <a16:creationId xmlns:a16="http://schemas.microsoft.com/office/drawing/2014/main" id="{8B404627-763C-9A44-B998-92EAB8E03E7A}"/>
              </a:ext>
            </a:extLst>
          </p:cNvPr>
          <p:cNvSpPr txBox="1"/>
          <p:nvPr/>
        </p:nvSpPr>
        <p:spPr>
          <a:xfrm>
            <a:off x="138793" y="1714561"/>
            <a:ext cx="3257550" cy="369332"/>
          </a:xfrm>
          <a:prstGeom prst="rect">
            <a:avLst/>
          </a:prstGeom>
          <a:noFill/>
        </p:spPr>
        <p:txBody>
          <a:bodyPr wrap="square" rtlCol="0">
            <a:spAutoFit/>
          </a:bodyPr>
          <a:lstStyle/>
          <a:p>
            <a:r>
              <a:rPr lang="en-US" dirty="0"/>
              <a:t>			Unsorted Array:</a:t>
            </a:r>
          </a:p>
        </p:txBody>
      </p:sp>
      <p:sp>
        <p:nvSpPr>
          <p:cNvPr id="20" name="TextBox 19">
            <a:extLst>
              <a:ext uri="{FF2B5EF4-FFF2-40B4-BE49-F238E27FC236}">
                <a16:creationId xmlns:a16="http://schemas.microsoft.com/office/drawing/2014/main" id="{F9A9854C-A52B-F148-A17C-B434779C53C9}"/>
              </a:ext>
            </a:extLst>
          </p:cNvPr>
          <p:cNvSpPr txBox="1"/>
          <p:nvPr/>
        </p:nvSpPr>
        <p:spPr>
          <a:xfrm>
            <a:off x="3727560" y="3184071"/>
            <a:ext cx="642938" cy="369332"/>
          </a:xfrm>
          <a:prstGeom prst="rect">
            <a:avLst/>
          </a:prstGeom>
          <a:noFill/>
        </p:spPr>
        <p:txBody>
          <a:bodyPr wrap="square" rtlCol="0">
            <a:spAutoFit/>
          </a:bodyPr>
          <a:lstStyle/>
          <a:p>
            <a:pPr algn="ctr"/>
            <a:r>
              <a:rPr lang="en-US" dirty="0"/>
              <a:t>1</a:t>
            </a:r>
          </a:p>
        </p:txBody>
      </p:sp>
      <p:sp>
        <p:nvSpPr>
          <p:cNvPr id="23" name="TextBox 22">
            <a:extLst>
              <a:ext uri="{FF2B5EF4-FFF2-40B4-BE49-F238E27FC236}">
                <a16:creationId xmlns:a16="http://schemas.microsoft.com/office/drawing/2014/main" id="{D8B20FEC-38EF-ED47-A59B-82DCD77855C2}"/>
              </a:ext>
            </a:extLst>
          </p:cNvPr>
          <p:cNvSpPr txBox="1"/>
          <p:nvPr/>
        </p:nvSpPr>
        <p:spPr>
          <a:xfrm>
            <a:off x="4349179" y="3184071"/>
            <a:ext cx="642938" cy="369332"/>
          </a:xfrm>
          <a:prstGeom prst="rect">
            <a:avLst/>
          </a:prstGeom>
          <a:noFill/>
        </p:spPr>
        <p:txBody>
          <a:bodyPr wrap="square" rtlCol="0">
            <a:spAutoFit/>
          </a:bodyPr>
          <a:lstStyle/>
          <a:p>
            <a:pPr algn="ctr"/>
            <a:r>
              <a:rPr lang="en-US" dirty="0"/>
              <a:t>1</a:t>
            </a:r>
          </a:p>
        </p:txBody>
      </p:sp>
      <p:sp>
        <p:nvSpPr>
          <p:cNvPr id="24" name="TextBox 23">
            <a:extLst>
              <a:ext uri="{FF2B5EF4-FFF2-40B4-BE49-F238E27FC236}">
                <a16:creationId xmlns:a16="http://schemas.microsoft.com/office/drawing/2014/main" id="{458F018E-1934-BF4F-BDD4-56BD7457878E}"/>
              </a:ext>
            </a:extLst>
          </p:cNvPr>
          <p:cNvSpPr txBox="1"/>
          <p:nvPr/>
        </p:nvSpPr>
        <p:spPr>
          <a:xfrm>
            <a:off x="4988942" y="3184071"/>
            <a:ext cx="642938" cy="369332"/>
          </a:xfrm>
          <a:prstGeom prst="rect">
            <a:avLst/>
          </a:prstGeom>
          <a:noFill/>
        </p:spPr>
        <p:txBody>
          <a:bodyPr wrap="square" rtlCol="0">
            <a:spAutoFit/>
          </a:bodyPr>
          <a:lstStyle/>
          <a:p>
            <a:pPr algn="ctr"/>
            <a:r>
              <a:rPr lang="en-US" dirty="0"/>
              <a:t>1</a:t>
            </a:r>
          </a:p>
        </p:txBody>
      </p:sp>
      <p:sp>
        <p:nvSpPr>
          <p:cNvPr id="25" name="TextBox 24">
            <a:extLst>
              <a:ext uri="{FF2B5EF4-FFF2-40B4-BE49-F238E27FC236}">
                <a16:creationId xmlns:a16="http://schemas.microsoft.com/office/drawing/2014/main" id="{9499D572-E2D1-6149-A440-9C878C1A26F3}"/>
              </a:ext>
            </a:extLst>
          </p:cNvPr>
          <p:cNvSpPr txBox="1"/>
          <p:nvPr/>
        </p:nvSpPr>
        <p:spPr>
          <a:xfrm>
            <a:off x="5656944" y="3184071"/>
            <a:ext cx="642938" cy="369332"/>
          </a:xfrm>
          <a:prstGeom prst="rect">
            <a:avLst/>
          </a:prstGeom>
          <a:noFill/>
        </p:spPr>
        <p:txBody>
          <a:bodyPr wrap="square" rtlCol="0">
            <a:spAutoFit/>
          </a:bodyPr>
          <a:lstStyle/>
          <a:p>
            <a:pPr algn="ctr"/>
            <a:r>
              <a:rPr lang="en-US" dirty="0"/>
              <a:t>0</a:t>
            </a:r>
          </a:p>
        </p:txBody>
      </p:sp>
      <p:sp>
        <p:nvSpPr>
          <p:cNvPr id="26" name="TextBox 25">
            <a:extLst>
              <a:ext uri="{FF2B5EF4-FFF2-40B4-BE49-F238E27FC236}">
                <a16:creationId xmlns:a16="http://schemas.microsoft.com/office/drawing/2014/main" id="{E577FF1E-9991-9A49-8D9F-8B8994D575FE}"/>
              </a:ext>
            </a:extLst>
          </p:cNvPr>
          <p:cNvSpPr txBox="1"/>
          <p:nvPr/>
        </p:nvSpPr>
        <p:spPr>
          <a:xfrm>
            <a:off x="6278563" y="3184071"/>
            <a:ext cx="642938" cy="369332"/>
          </a:xfrm>
          <a:prstGeom prst="rect">
            <a:avLst/>
          </a:prstGeom>
          <a:noFill/>
        </p:spPr>
        <p:txBody>
          <a:bodyPr wrap="square" rtlCol="0">
            <a:spAutoFit/>
          </a:bodyPr>
          <a:lstStyle/>
          <a:p>
            <a:pPr algn="ctr"/>
            <a:r>
              <a:rPr lang="en-US" dirty="0"/>
              <a:t>1</a:t>
            </a:r>
          </a:p>
        </p:txBody>
      </p:sp>
      <p:sp>
        <p:nvSpPr>
          <p:cNvPr id="27" name="TextBox 26">
            <a:extLst>
              <a:ext uri="{FF2B5EF4-FFF2-40B4-BE49-F238E27FC236}">
                <a16:creationId xmlns:a16="http://schemas.microsoft.com/office/drawing/2014/main" id="{3B2451D3-08E5-E34C-A228-E0D16BD8ABF8}"/>
              </a:ext>
            </a:extLst>
          </p:cNvPr>
          <p:cNvSpPr txBox="1"/>
          <p:nvPr/>
        </p:nvSpPr>
        <p:spPr>
          <a:xfrm>
            <a:off x="6918326" y="3184071"/>
            <a:ext cx="642938" cy="369332"/>
          </a:xfrm>
          <a:prstGeom prst="rect">
            <a:avLst/>
          </a:prstGeom>
          <a:noFill/>
        </p:spPr>
        <p:txBody>
          <a:bodyPr wrap="square" rtlCol="0">
            <a:spAutoFit/>
          </a:bodyPr>
          <a:lstStyle/>
          <a:p>
            <a:pPr algn="ctr"/>
            <a:r>
              <a:rPr lang="en-US" dirty="0"/>
              <a:t>4</a:t>
            </a:r>
          </a:p>
        </p:txBody>
      </p:sp>
      <p:sp>
        <p:nvSpPr>
          <p:cNvPr id="28" name="TextBox 27">
            <a:extLst>
              <a:ext uri="{FF2B5EF4-FFF2-40B4-BE49-F238E27FC236}">
                <a16:creationId xmlns:a16="http://schemas.microsoft.com/office/drawing/2014/main" id="{24717970-2A22-C746-B490-45509F1FEB48}"/>
              </a:ext>
            </a:extLst>
          </p:cNvPr>
          <p:cNvSpPr txBox="1"/>
          <p:nvPr/>
        </p:nvSpPr>
        <p:spPr>
          <a:xfrm>
            <a:off x="7576684" y="3184071"/>
            <a:ext cx="642938" cy="369332"/>
          </a:xfrm>
          <a:prstGeom prst="rect">
            <a:avLst/>
          </a:prstGeom>
          <a:noFill/>
        </p:spPr>
        <p:txBody>
          <a:bodyPr wrap="square" rtlCol="0">
            <a:spAutoFit/>
          </a:bodyPr>
          <a:lstStyle/>
          <a:p>
            <a:pPr algn="ctr"/>
            <a:r>
              <a:rPr lang="en-US" dirty="0"/>
              <a:t>3</a:t>
            </a:r>
          </a:p>
        </p:txBody>
      </p:sp>
      <p:sp>
        <p:nvSpPr>
          <p:cNvPr id="29" name="TextBox 28">
            <a:extLst>
              <a:ext uri="{FF2B5EF4-FFF2-40B4-BE49-F238E27FC236}">
                <a16:creationId xmlns:a16="http://schemas.microsoft.com/office/drawing/2014/main" id="{01F2D3D3-37B2-384D-8499-B16844C52715}"/>
              </a:ext>
            </a:extLst>
          </p:cNvPr>
          <p:cNvSpPr txBox="1"/>
          <p:nvPr/>
        </p:nvSpPr>
        <p:spPr>
          <a:xfrm>
            <a:off x="8198303" y="3184071"/>
            <a:ext cx="642938" cy="369332"/>
          </a:xfrm>
          <a:prstGeom prst="rect">
            <a:avLst/>
          </a:prstGeom>
          <a:noFill/>
        </p:spPr>
        <p:txBody>
          <a:bodyPr wrap="square" rtlCol="0">
            <a:spAutoFit/>
          </a:bodyPr>
          <a:lstStyle/>
          <a:p>
            <a:pPr algn="ctr"/>
            <a:r>
              <a:rPr lang="en-US" dirty="0"/>
              <a:t>1</a:t>
            </a:r>
          </a:p>
        </p:txBody>
      </p:sp>
      <p:sp>
        <p:nvSpPr>
          <p:cNvPr id="30" name="TextBox 29">
            <a:extLst>
              <a:ext uri="{FF2B5EF4-FFF2-40B4-BE49-F238E27FC236}">
                <a16:creationId xmlns:a16="http://schemas.microsoft.com/office/drawing/2014/main" id="{8EAD0DDB-83F4-A045-A852-0F770151CF0A}"/>
              </a:ext>
            </a:extLst>
          </p:cNvPr>
          <p:cNvSpPr txBox="1"/>
          <p:nvPr/>
        </p:nvSpPr>
        <p:spPr>
          <a:xfrm>
            <a:off x="8870044" y="3184071"/>
            <a:ext cx="642938" cy="369332"/>
          </a:xfrm>
          <a:prstGeom prst="rect">
            <a:avLst/>
          </a:prstGeom>
          <a:noFill/>
        </p:spPr>
        <p:txBody>
          <a:bodyPr wrap="square" rtlCol="0">
            <a:spAutoFit/>
          </a:bodyPr>
          <a:lstStyle/>
          <a:p>
            <a:pPr algn="ctr"/>
            <a:r>
              <a:rPr lang="en-US" dirty="0"/>
              <a:t>1</a:t>
            </a:r>
          </a:p>
        </p:txBody>
      </p:sp>
      <p:sp>
        <p:nvSpPr>
          <p:cNvPr id="31" name="TextBox 30">
            <a:extLst>
              <a:ext uri="{FF2B5EF4-FFF2-40B4-BE49-F238E27FC236}">
                <a16:creationId xmlns:a16="http://schemas.microsoft.com/office/drawing/2014/main" id="{328406ED-7B26-5943-8967-BA7B23DEE6AB}"/>
              </a:ext>
            </a:extLst>
          </p:cNvPr>
          <p:cNvSpPr txBox="1"/>
          <p:nvPr/>
        </p:nvSpPr>
        <p:spPr>
          <a:xfrm>
            <a:off x="9491663" y="3184071"/>
            <a:ext cx="642938" cy="369332"/>
          </a:xfrm>
          <a:prstGeom prst="rect">
            <a:avLst/>
          </a:prstGeom>
          <a:noFill/>
        </p:spPr>
        <p:txBody>
          <a:bodyPr wrap="square" rtlCol="0">
            <a:spAutoFit/>
          </a:bodyPr>
          <a:lstStyle/>
          <a:p>
            <a:pPr algn="ctr"/>
            <a:r>
              <a:rPr lang="en-US" dirty="0"/>
              <a:t>2</a:t>
            </a:r>
          </a:p>
        </p:txBody>
      </p:sp>
      <p:sp>
        <p:nvSpPr>
          <p:cNvPr id="32" name="Rectangle 11">
            <a:extLst>
              <a:ext uri="{FF2B5EF4-FFF2-40B4-BE49-F238E27FC236}">
                <a16:creationId xmlns:a16="http://schemas.microsoft.com/office/drawing/2014/main" id="{00F46F39-E01E-5E4E-AE9A-E2B1BEC078E1}"/>
              </a:ext>
            </a:extLst>
          </p:cNvPr>
          <p:cNvSpPr>
            <a:spLocks noChangeArrowheads="1"/>
          </p:cNvSpPr>
          <p:nvPr/>
        </p:nvSpPr>
        <p:spPr bwMode="auto">
          <a:xfrm>
            <a:off x="3709985" y="3921030"/>
            <a:ext cx="317386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dirty="0">
                <a:latin typeface="Calibri" panose="020F0502020204030204" pitchFamily="34" charset="0"/>
                <a:cs typeface="Times New Roman" panose="02020603050405020304" pitchFamily="18" charset="0"/>
              </a:rPr>
              <a:t>0, 1, 2, 4, 5, 5, 5, 5, 6, 6, 6, 7, 8, 9, 9</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33" name="TextBox 32">
            <a:extLst>
              <a:ext uri="{FF2B5EF4-FFF2-40B4-BE49-F238E27FC236}">
                <a16:creationId xmlns:a16="http://schemas.microsoft.com/office/drawing/2014/main" id="{56D545D4-483C-764E-A053-D0E4A7D2038A}"/>
              </a:ext>
            </a:extLst>
          </p:cNvPr>
          <p:cNvSpPr txBox="1"/>
          <p:nvPr/>
        </p:nvSpPr>
        <p:spPr>
          <a:xfrm>
            <a:off x="138791" y="3905641"/>
            <a:ext cx="3257550" cy="369332"/>
          </a:xfrm>
          <a:prstGeom prst="rect">
            <a:avLst/>
          </a:prstGeom>
          <a:noFill/>
        </p:spPr>
        <p:txBody>
          <a:bodyPr wrap="square" rtlCol="0">
            <a:spAutoFit/>
          </a:bodyPr>
          <a:lstStyle/>
          <a:p>
            <a:r>
              <a:rPr lang="en-US" dirty="0"/>
              <a:t>			    Sorted Array:</a:t>
            </a:r>
          </a:p>
        </p:txBody>
      </p:sp>
    </p:spTree>
    <p:extLst>
      <p:ext uri="{BB962C8B-B14F-4D97-AF65-F5344CB8AC3E}">
        <p14:creationId xmlns:p14="http://schemas.microsoft.com/office/powerpoint/2010/main" val="844714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31F362C-0137-3143-9393-1AD15DDFBE18}"/>
              </a:ext>
            </a:extLst>
          </p:cNvPr>
          <p:cNvSpPr>
            <a:spLocks noGrp="1"/>
          </p:cNvSpPr>
          <p:nvPr>
            <p:ph type="title"/>
          </p:nvPr>
        </p:nvSpPr>
        <p:spPr>
          <a:xfrm>
            <a:off x="437323" y="774312"/>
            <a:ext cx="11459816" cy="1293028"/>
          </a:xfrm>
        </p:spPr>
        <p:txBody>
          <a:bodyPr/>
          <a:lstStyle/>
          <a:p>
            <a:pPr algn="ctr"/>
            <a:r>
              <a:rPr lang="en-US" dirty="0"/>
              <a:t>4) Distribution sorts </a:t>
            </a:r>
          </a:p>
        </p:txBody>
      </p:sp>
      <p:sp>
        <p:nvSpPr>
          <p:cNvPr id="5" name="Content Placeholder 2">
            <a:extLst>
              <a:ext uri="{FF2B5EF4-FFF2-40B4-BE49-F238E27FC236}">
                <a16:creationId xmlns:a16="http://schemas.microsoft.com/office/drawing/2014/main" id="{BEF4F92A-CEC5-0243-85C1-B037D8CB4212}"/>
              </a:ext>
            </a:extLst>
          </p:cNvPr>
          <p:cNvSpPr>
            <a:spLocks noGrp="1"/>
          </p:cNvSpPr>
          <p:nvPr>
            <p:ph idx="1"/>
          </p:nvPr>
        </p:nvSpPr>
        <p:spPr>
          <a:xfrm>
            <a:off x="685800" y="1925138"/>
            <a:ext cx="10820400" cy="4434840"/>
          </a:xfrm>
        </p:spPr>
        <p:txBody>
          <a:bodyPr>
            <a:normAutofit/>
          </a:bodyPr>
          <a:lstStyle/>
          <a:p>
            <a:pPr marL="0" indent="0">
              <a:buNone/>
            </a:pPr>
            <a:r>
              <a:rPr lang="en-US" dirty="0"/>
              <a:t>	RADIX SORT</a:t>
            </a:r>
          </a:p>
          <a:p>
            <a:r>
              <a:rPr lang="en-US" dirty="0"/>
              <a:t>Radix Sort works by splitting the numbers into ‘buckets’ based on an individual digit. For example, using a base 10 radix sort, there will be 10 buckets for the digits 0 – 9. First, the numbers are grouped based on their least significant digit (LSD) and then combined back into an array one bucket at a time. Then they are sorted by the second least significant digit, then the third, until the most significant digit (MSD). </a:t>
            </a:r>
          </a:p>
          <a:p>
            <a:r>
              <a:rPr lang="en-US" dirty="0"/>
              <a:t>This sort is more complicated to code than the earlier mentioned simpler algorithms and has a time complexity of O(n * k), where k is the number of digits in the largest number. </a:t>
            </a:r>
          </a:p>
        </p:txBody>
      </p:sp>
    </p:spTree>
    <p:extLst>
      <p:ext uri="{BB962C8B-B14F-4D97-AF65-F5344CB8AC3E}">
        <p14:creationId xmlns:p14="http://schemas.microsoft.com/office/powerpoint/2010/main" val="1074084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9B7C93-E473-0441-994B-55196142B3E3}"/>
              </a:ext>
            </a:extLst>
          </p:cNvPr>
          <p:cNvSpPr>
            <a:spLocks noGrp="1"/>
          </p:cNvSpPr>
          <p:nvPr>
            <p:ph type="title"/>
          </p:nvPr>
        </p:nvSpPr>
        <p:spPr>
          <a:xfrm>
            <a:off x="1524000" y="525834"/>
            <a:ext cx="8610600" cy="1293028"/>
          </a:xfrm>
        </p:spPr>
        <p:txBody>
          <a:bodyPr/>
          <a:lstStyle/>
          <a:p>
            <a:pPr algn="ctr"/>
            <a:r>
              <a:rPr lang="en-US" dirty="0"/>
              <a:t>radix sort – Example</a:t>
            </a:r>
          </a:p>
        </p:txBody>
      </p:sp>
      <p:sp>
        <p:nvSpPr>
          <p:cNvPr id="39" name="TextBox 38">
            <a:extLst>
              <a:ext uri="{FF2B5EF4-FFF2-40B4-BE49-F238E27FC236}">
                <a16:creationId xmlns:a16="http://schemas.microsoft.com/office/drawing/2014/main" id="{627D3AE8-3BAE-EB4B-B098-E0ECF2BB169A}"/>
              </a:ext>
            </a:extLst>
          </p:cNvPr>
          <p:cNvSpPr txBox="1"/>
          <p:nvPr/>
        </p:nvSpPr>
        <p:spPr>
          <a:xfrm>
            <a:off x="1115786" y="1818862"/>
            <a:ext cx="9960428" cy="4739759"/>
          </a:xfrm>
          <a:prstGeom prst="rect">
            <a:avLst/>
          </a:prstGeom>
          <a:noFill/>
        </p:spPr>
        <p:txBody>
          <a:bodyPr wrap="square" rtlCol="0">
            <a:spAutoFit/>
          </a:bodyPr>
          <a:lstStyle/>
          <a:p>
            <a:r>
              <a:rPr lang="en-ZA" dirty="0"/>
              <a:t>Example using 5 Base 3 numbers - 112, 2, 120, 201, 20     (2 is viewed as 002)</a:t>
            </a:r>
          </a:p>
          <a:p>
            <a:r>
              <a:rPr lang="en-ZA" dirty="0"/>
              <a:t>  </a:t>
            </a:r>
          </a:p>
          <a:p>
            <a:pPr lvl="0"/>
            <a:r>
              <a:rPr lang="en-ZA" dirty="0"/>
              <a:t>0 Bucket: 12</a:t>
            </a:r>
            <a:r>
              <a:rPr lang="en-ZA" dirty="0">
                <a:solidFill>
                  <a:srgbClr val="FF0000"/>
                </a:solidFill>
              </a:rPr>
              <a:t>0</a:t>
            </a:r>
            <a:r>
              <a:rPr lang="en-ZA" dirty="0"/>
              <a:t>, 02</a:t>
            </a:r>
            <a:r>
              <a:rPr lang="en-ZA" dirty="0">
                <a:solidFill>
                  <a:srgbClr val="FF0000"/>
                </a:solidFill>
              </a:rPr>
              <a:t>0</a:t>
            </a:r>
          </a:p>
          <a:p>
            <a:pPr lvl="0"/>
            <a:r>
              <a:rPr lang="en-ZA" dirty="0"/>
              <a:t>1 Bucket: 20</a:t>
            </a:r>
            <a:r>
              <a:rPr lang="en-ZA" dirty="0">
                <a:solidFill>
                  <a:srgbClr val="FF0000"/>
                </a:solidFill>
              </a:rPr>
              <a:t>1</a:t>
            </a:r>
          </a:p>
          <a:p>
            <a:pPr lvl="0"/>
            <a:r>
              <a:rPr lang="en-ZA" dirty="0"/>
              <a:t>2 Bucket: 11</a:t>
            </a:r>
            <a:r>
              <a:rPr lang="en-ZA" dirty="0">
                <a:solidFill>
                  <a:srgbClr val="FF0000"/>
                </a:solidFill>
              </a:rPr>
              <a:t>2</a:t>
            </a:r>
            <a:r>
              <a:rPr lang="en-ZA" dirty="0"/>
              <a:t>, 00</a:t>
            </a:r>
            <a:r>
              <a:rPr lang="en-ZA" dirty="0">
                <a:solidFill>
                  <a:srgbClr val="FF0000"/>
                </a:solidFill>
              </a:rPr>
              <a:t>2</a:t>
            </a:r>
          </a:p>
          <a:p>
            <a:r>
              <a:rPr lang="en-ZA" sz="1000" dirty="0"/>
              <a:t> </a:t>
            </a:r>
          </a:p>
          <a:p>
            <a:r>
              <a:rPr lang="en-ZA" dirty="0"/>
              <a:t>	New Array: 120, 20, 201, 112, 2</a:t>
            </a:r>
          </a:p>
          <a:p>
            <a:r>
              <a:rPr lang="en-ZA" sz="1000" dirty="0"/>
              <a:t> </a:t>
            </a:r>
          </a:p>
          <a:p>
            <a:pPr lvl="0"/>
            <a:r>
              <a:rPr lang="en-ZA" dirty="0"/>
              <a:t>0 Bucket: 2</a:t>
            </a:r>
            <a:r>
              <a:rPr lang="en-ZA" dirty="0">
                <a:solidFill>
                  <a:srgbClr val="FF0000"/>
                </a:solidFill>
              </a:rPr>
              <a:t>0</a:t>
            </a:r>
            <a:r>
              <a:rPr lang="en-ZA" dirty="0"/>
              <a:t>1, 0</a:t>
            </a:r>
            <a:r>
              <a:rPr lang="en-ZA" dirty="0">
                <a:solidFill>
                  <a:srgbClr val="FF0000"/>
                </a:solidFill>
              </a:rPr>
              <a:t>0</a:t>
            </a:r>
            <a:r>
              <a:rPr lang="en-ZA" dirty="0"/>
              <a:t>2</a:t>
            </a:r>
          </a:p>
          <a:p>
            <a:pPr lvl="0"/>
            <a:r>
              <a:rPr lang="en-ZA" dirty="0"/>
              <a:t>1 Bucket: 1</a:t>
            </a:r>
            <a:r>
              <a:rPr lang="en-ZA" dirty="0">
                <a:solidFill>
                  <a:srgbClr val="FF0000"/>
                </a:solidFill>
              </a:rPr>
              <a:t>1</a:t>
            </a:r>
            <a:r>
              <a:rPr lang="en-ZA" dirty="0"/>
              <a:t>2</a:t>
            </a:r>
          </a:p>
          <a:p>
            <a:pPr lvl="0"/>
            <a:r>
              <a:rPr lang="en-ZA" dirty="0"/>
              <a:t>2 Bucket: 1</a:t>
            </a:r>
            <a:r>
              <a:rPr lang="en-ZA" dirty="0">
                <a:solidFill>
                  <a:srgbClr val="FF0000"/>
                </a:solidFill>
              </a:rPr>
              <a:t>2</a:t>
            </a:r>
            <a:r>
              <a:rPr lang="en-ZA" dirty="0"/>
              <a:t>0, 0</a:t>
            </a:r>
            <a:r>
              <a:rPr lang="en-ZA" dirty="0">
                <a:solidFill>
                  <a:srgbClr val="FF0000"/>
                </a:solidFill>
              </a:rPr>
              <a:t>2</a:t>
            </a:r>
            <a:r>
              <a:rPr lang="en-ZA" dirty="0"/>
              <a:t>0</a:t>
            </a:r>
          </a:p>
          <a:p>
            <a:r>
              <a:rPr lang="en-ZA" sz="1000" dirty="0"/>
              <a:t> </a:t>
            </a:r>
          </a:p>
          <a:p>
            <a:r>
              <a:rPr lang="en-ZA" dirty="0"/>
              <a:t>	New Array : 201, 2, 112, 120, 20</a:t>
            </a:r>
          </a:p>
          <a:p>
            <a:r>
              <a:rPr lang="en-ZA" sz="1000" dirty="0"/>
              <a:t> </a:t>
            </a:r>
          </a:p>
          <a:p>
            <a:pPr lvl="0"/>
            <a:r>
              <a:rPr lang="en-ZA" dirty="0"/>
              <a:t>0 Bucket: </a:t>
            </a:r>
            <a:r>
              <a:rPr lang="en-ZA" dirty="0">
                <a:solidFill>
                  <a:srgbClr val="FF0000"/>
                </a:solidFill>
              </a:rPr>
              <a:t>0</a:t>
            </a:r>
            <a:r>
              <a:rPr lang="en-ZA" dirty="0"/>
              <a:t>02, </a:t>
            </a:r>
            <a:r>
              <a:rPr lang="en-ZA" dirty="0">
                <a:solidFill>
                  <a:srgbClr val="FF0000"/>
                </a:solidFill>
              </a:rPr>
              <a:t>0</a:t>
            </a:r>
            <a:r>
              <a:rPr lang="en-ZA" dirty="0"/>
              <a:t>20</a:t>
            </a:r>
          </a:p>
          <a:p>
            <a:pPr lvl="0"/>
            <a:r>
              <a:rPr lang="en-ZA" dirty="0"/>
              <a:t>1 Bucket: </a:t>
            </a:r>
            <a:r>
              <a:rPr lang="en-ZA" dirty="0">
                <a:solidFill>
                  <a:srgbClr val="FF0000"/>
                </a:solidFill>
              </a:rPr>
              <a:t>1</a:t>
            </a:r>
            <a:r>
              <a:rPr lang="en-ZA" dirty="0"/>
              <a:t>12, </a:t>
            </a:r>
            <a:r>
              <a:rPr lang="en-ZA" dirty="0">
                <a:solidFill>
                  <a:srgbClr val="FF0000"/>
                </a:solidFill>
              </a:rPr>
              <a:t>1</a:t>
            </a:r>
            <a:r>
              <a:rPr lang="en-ZA" dirty="0"/>
              <a:t>20</a:t>
            </a:r>
          </a:p>
          <a:p>
            <a:pPr lvl="0"/>
            <a:r>
              <a:rPr lang="en-ZA" dirty="0"/>
              <a:t>2 Bucket: </a:t>
            </a:r>
            <a:r>
              <a:rPr lang="en-ZA" dirty="0">
                <a:solidFill>
                  <a:srgbClr val="FF0000"/>
                </a:solidFill>
              </a:rPr>
              <a:t>2</a:t>
            </a:r>
            <a:r>
              <a:rPr lang="en-ZA" dirty="0"/>
              <a:t>01</a:t>
            </a:r>
          </a:p>
          <a:p>
            <a:r>
              <a:rPr lang="en-ZA" sz="1000" dirty="0"/>
              <a:t> </a:t>
            </a:r>
          </a:p>
          <a:p>
            <a:r>
              <a:rPr lang="en-ZA" dirty="0"/>
              <a:t>	Final Sorted Array : 2, 20, 112, 120, 201</a:t>
            </a:r>
          </a:p>
        </p:txBody>
      </p:sp>
      <p:sp>
        <p:nvSpPr>
          <p:cNvPr id="40" name="TextBox 39">
            <a:extLst>
              <a:ext uri="{FF2B5EF4-FFF2-40B4-BE49-F238E27FC236}">
                <a16:creationId xmlns:a16="http://schemas.microsoft.com/office/drawing/2014/main" id="{96DAABBD-F0B5-6A4A-A6C1-9FA431F8DDF5}"/>
              </a:ext>
            </a:extLst>
          </p:cNvPr>
          <p:cNvSpPr txBox="1"/>
          <p:nvPr/>
        </p:nvSpPr>
        <p:spPr>
          <a:xfrm>
            <a:off x="4376057" y="2555421"/>
            <a:ext cx="2939143" cy="369332"/>
          </a:xfrm>
          <a:prstGeom prst="rect">
            <a:avLst/>
          </a:prstGeom>
          <a:noFill/>
        </p:spPr>
        <p:txBody>
          <a:bodyPr wrap="square" rtlCol="0">
            <a:spAutoFit/>
          </a:bodyPr>
          <a:lstStyle/>
          <a:p>
            <a:r>
              <a:rPr lang="en-US" dirty="0"/>
              <a:t>Looking at the last digit</a:t>
            </a:r>
          </a:p>
        </p:txBody>
      </p:sp>
      <p:sp>
        <p:nvSpPr>
          <p:cNvPr id="41" name="TextBox 40">
            <a:extLst>
              <a:ext uri="{FF2B5EF4-FFF2-40B4-BE49-F238E27FC236}">
                <a16:creationId xmlns:a16="http://schemas.microsoft.com/office/drawing/2014/main" id="{001EDF94-6CD1-E943-AB65-7E6F2F04649B}"/>
              </a:ext>
            </a:extLst>
          </p:cNvPr>
          <p:cNvSpPr txBox="1"/>
          <p:nvPr/>
        </p:nvSpPr>
        <p:spPr>
          <a:xfrm>
            <a:off x="4376057" y="4033115"/>
            <a:ext cx="3290207" cy="369332"/>
          </a:xfrm>
          <a:prstGeom prst="rect">
            <a:avLst/>
          </a:prstGeom>
          <a:noFill/>
        </p:spPr>
        <p:txBody>
          <a:bodyPr wrap="square" rtlCol="0">
            <a:spAutoFit/>
          </a:bodyPr>
          <a:lstStyle/>
          <a:p>
            <a:r>
              <a:rPr lang="en-US" dirty="0"/>
              <a:t>Looking at the second digit</a:t>
            </a:r>
          </a:p>
        </p:txBody>
      </p:sp>
      <p:sp>
        <p:nvSpPr>
          <p:cNvPr id="42" name="TextBox 41">
            <a:extLst>
              <a:ext uri="{FF2B5EF4-FFF2-40B4-BE49-F238E27FC236}">
                <a16:creationId xmlns:a16="http://schemas.microsoft.com/office/drawing/2014/main" id="{3452A8A1-AABF-A646-8099-983B3E193BA1}"/>
              </a:ext>
            </a:extLst>
          </p:cNvPr>
          <p:cNvSpPr txBox="1"/>
          <p:nvPr/>
        </p:nvSpPr>
        <p:spPr>
          <a:xfrm>
            <a:off x="4359728" y="5344212"/>
            <a:ext cx="2939143" cy="369332"/>
          </a:xfrm>
          <a:prstGeom prst="rect">
            <a:avLst/>
          </a:prstGeom>
          <a:noFill/>
        </p:spPr>
        <p:txBody>
          <a:bodyPr wrap="square" rtlCol="0">
            <a:spAutoFit/>
          </a:bodyPr>
          <a:lstStyle/>
          <a:p>
            <a:r>
              <a:rPr lang="en-US" dirty="0"/>
              <a:t>Looking at the first digit</a:t>
            </a:r>
          </a:p>
        </p:txBody>
      </p:sp>
    </p:spTree>
    <p:extLst>
      <p:ext uri="{BB962C8B-B14F-4D97-AF65-F5344CB8AC3E}">
        <p14:creationId xmlns:p14="http://schemas.microsoft.com/office/powerpoint/2010/main" val="447966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EBA029-308E-6048-BDBC-1C19ED73773A}"/>
              </a:ext>
            </a:extLst>
          </p:cNvPr>
          <p:cNvSpPr txBox="1"/>
          <p:nvPr/>
        </p:nvSpPr>
        <p:spPr>
          <a:xfrm>
            <a:off x="2643809" y="6052930"/>
            <a:ext cx="6539948" cy="369332"/>
          </a:xfrm>
          <a:prstGeom prst="rect">
            <a:avLst/>
          </a:prstGeom>
          <a:noFill/>
        </p:spPr>
        <p:txBody>
          <a:bodyPr wrap="square" rtlCol="0">
            <a:spAutoFit/>
          </a:bodyPr>
          <a:lstStyle/>
          <a:p>
            <a:r>
              <a:rPr lang="en-GB" dirty="0"/>
              <a:t>All animation credited to https://</a:t>
            </a:r>
            <a:r>
              <a:rPr lang="en-GB" dirty="0" err="1"/>
              <a:t>visualgo.net</a:t>
            </a:r>
            <a:r>
              <a:rPr lang="en-GB" dirty="0"/>
              <a:t>/bn/sorting</a:t>
            </a:r>
          </a:p>
        </p:txBody>
      </p:sp>
      <p:sp>
        <p:nvSpPr>
          <p:cNvPr id="5" name="Title 1">
            <a:extLst>
              <a:ext uri="{FF2B5EF4-FFF2-40B4-BE49-F238E27FC236}">
                <a16:creationId xmlns:a16="http://schemas.microsoft.com/office/drawing/2014/main" id="{CB2557FE-4FEC-1945-B503-D70E40FC20FF}"/>
              </a:ext>
            </a:extLst>
          </p:cNvPr>
          <p:cNvSpPr>
            <a:spLocks noGrp="1"/>
          </p:cNvSpPr>
          <p:nvPr>
            <p:ph type="title"/>
          </p:nvPr>
        </p:nvSpPr>
        <p:spPr>
          <a:xfrm>
            <a:off x="437323" y="774312"/>
            <a:ext cx="11459816" cy="1293028"/>
          </a:xfrm>
        </p:spPr>
        <p:txBody>
          <a:bodyPr/>
          <a:lstStyle/>
          <a:p>
            <a:pPr algn="ctr"/>
            <a:r>
              <a:rPr lang="en-US" dirty="0"/>
              <a:t>Extra information</a:t>
            </a:r>
          </a:p>
        </p:txBody>
      </p:sp>
      <p:sp>
        <p:nvSpPr>
          <p:cNvPr id="6" name="TextBox 5">
            <a:extLst>
              <a:ext uri="{FF2B5EF4-FFF2-40B4-BE49-F238E27FC236}">
                <a16:creationId xmlns:a16="http://schemas.microsoft.com/office/drawing/2014/main" id="{D4271B4B-5CF7-8743-9ADF-549F4B5F9867}"/>
              </a:ext>
            </a:extLst>
          </p:cNvPr>
          <p:cNvSpPr txBox="1"/>
          <p:nvPr/>
        </p:nvSpPr>
        <p:spPr>
          <a:xfrm>
            <a:off x="1749287" y="2454965"/>
            <a:ext cx="7066722" cy="1477328"/>
          </a:xfrm>
          <a:prstGeom prst="rect">
            <a:avLst/>
          </a:prstGeom>
          <a:noFill/>
        </p:spPr>
        <p:txBody>
          <a:bodyPr wrap="square" rtlCol="0">
            <a:spAutoFit/>
          </a:bodyPr>
          <a:lstStyle/>
          <a:p>
            <a:r>
              <a:rPr lang="en-GB" dirty="0"/>
              <a:t>Using the C++ built-in Sort method:</a:t>
            </a:r>
          </a:p>
          <a:p>
            <a:endParaRPr lang="en-GB" dirty="0"/>
          </a:p>
          <a:p>
            <a:r>
              <a:rPr lang="en-ZA" dirty="0"/>
              <a:t>int array[] = { 12, 0, 5, -31, 95, 91, -65, 1 }; </a:t>
            </a:r>
          </a:p>
          <a:p>
            <a:r>
              <a:rPr lang="en-ZA" dirty="0"/>
              <a:t>size_t size = </a:t>
            </a:r>
            <a:r>
              <a:rPr lang="en-ZA" b="1" dirty="0"/>
              <a:t>sizeof</a:t>
            </a:r>
            <a:r>
              <a:rPr lang="en-ZA" dirty="0"/>
              <a:t>(array) / </a:t>
            </a:r>
            <a:r>
              <a:rPr lang="en-ZA" b="1" dirty="0"/>
              <a:t>sizeof</a:t>
            </a:r>
            <a:r>
              <a:rPr lang="en-ZA" dirty="0"/>
              <a:t>(array[0]); </a:t>
            </a:r>
          </a:p>
          <a:p>
            <a:r>
              <a:rPr lang="en-ZA" dirty="0"/>
              <a:t>sort(array, array + size);</a:t>
            </a:r>
            <a:endParaRPr lang="en-GB" dirty="0"/>
          </a:p>
        </p:txBody>
      </p:sp>
      <p:sp>
        <p:nvSpPr>
          <p:cNvPr id="7" name="TextBox 6">
            <a:extLst>
              <a:ext uri="{FF2B5EF4-FFF2-40B4-BE49-F238E27FC236}">
                <a16:creationId xmlns:a16="http://schemas.microsoft.com/office/drawing/2014/main" id="{76970E3E-B1DC-BA48-9A2B-62FCAB32F218}"/>
              </a:ext>
            </a:extLst>
          </p:cNvPr>
          <p:cNvSpPr txBox="1"/>
          <p:nvPr/>
        </p:nvSpPr>
        <p:spPr>
          <a:xfrm>
            <a:off x="6828183" y="2204328"/>
            <a:ext cx="5363817" cy="923330"/>
          </a:xfrm>
          <a:prstGeom prst="rect">
            <a:avLst/>
          </a:prstGeom>
          <a:noFill/>
        </p:spPr>
        <p:txBody>
          <a:bodyPr wrap="square" rtlCol="0">
            <a:spAutoFit/>
          </a:bodyPr>
          <a:lstStyle/>
          <a:p>
            <a:pPr fontAlgn="base"/>
            <a:r>
              <a:rPr lang="en-ZA" dirty="0"/>
              <a:t>The two parameters are the start and end points of the array that you want to be sorted</a:t>
            </a:r>
          </a:p>
          <a:p>
            <a:endParaRPr lang="en-GB" dirty="0"/>
          </a:p>
        </p:txBody>
      </p:sp>
    </p:spTree>
    <p:extLst>
      <p:ext uri="{BB962C8B-B14F-4D97-AF65-F5344CB8AC3E}">
        <p14:creationId xmlns:p14="http://schemas.microsoft.com/office/powerpoint/2010/main" val="1880421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72FF3-CA0D-3940-8DCC-7553B05BA39A}"/>
              </a:ext>
            </a:extLst>
          </p:cNvPr>
          <p:cNvSpPr>
            <a:spLocks noGrp="1"/>
          </p:cNvSpPr>
          <p:nvPr>
            <p:ph type="title"/>
          </p:nvPr>
        </p:nvSpPr>
        <p:spPr>
          <a:xfrm>
            <a:off x="4253948" y="639315"/>
            <a:ext cx="2938670" cy="1293028"/>
          </a:xfrm>
        </p:spPr>
        <p:txBody>
          <a:bodyPr/>
          <a:lstStyle/>
          <a:p>
            <a:r>
              <a:rPr lang="en-US" dirty="0"/>
              <a:t>OVERVIEW</a:t>
            </a:r>
          </a:p>
        </p:txBody>
      </p:sp>
      <p:sp>
        <p:nvSpPr>
          <p:cNvPr id="3" name="Content Placeholder 2">
            <a:extLst>
              <a:ext uri="{FF2B5EF4-FFF2-40B4-BE49-F238E27FC236}">
                <a16:creationId xmlns:a16="http://schemas.microsoft.com/office/drawing/2014/main" id="{0A39C371-D6D2-A149-A46D-BD985E5946B5}"/>
              </a:ext>
            </a:extLst>
          </p:cNvPr>
          <p:cNvSpPr>
            <a:spLocks noGrp="1"/>
          </p:cNvSpPr>
          <p:nvPr>
            <p:ph idx="1"/>
          </p:nvPr>
        </p:nvSpPr>
        <p:spPr>
          <a:xfrm>
            <a:off x="685800" y="2850544"/>
            <a:ext cx="6301409" cy="1870544"/>
          </a:xfrm>
        </p:spPr>
        <p:txBody>
          <a:bodyPr/>
          <a:lstStyle/>
          <a:p>
            <a:r>
              <a:rPr lang="en-US" dirty="0"/>
              <a:t>1) Why do we need sorting algorithms?</a:t>
            </a:r>
          </a:p>
          <a:p>
            <a:r>
              <a:rPr lang="en-US" dirty="0"/>
              <a:t>2) Simple sorting algorithms</a:t>
            </a:r>
          </a:p>
          <a:p>
            <a:r>
              <a:rPr lang="en-US" dirty="0"/>
              <a:t>3) More complicated sorting algorithms</a:t>
            </a:r>
          </a:p>
          <a:p>
            <a:r>
              <a:rPr lang="en-US" dirty="0"/>
              <a:t>4) Distribution sorts</a:t>
            </a:r>
          </a:p>
        </p:txBody>
      </p:sp>
    </p:spTree>
    <p:extLst>
      <p:ext uri="{BB962C8B-B14F-4D97-AF65-F5344CB8AC3E}">
        <p14:creationId xmlns:p14="http://schemas.microsoft.com/office/powerpoint/2010/main" val="3206387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8E67D-D7E3-5543-A1B3-184A5DA47EF4}"/>
              </a:ext>
            </a:extLst>
          </p:cNvPr>
          <p:cNvSpPr>
            <a:spLocks noGrp="1"/>
          </p:cNvSpPr>
          <p:nvPr>
            <p:ph type="title"/>
          </p:nvPr>
        </p:nvSpPr>
        <p:spPr>
          <a:xfrm>
            <a:off x="1222513" y="868855"/>
            <a:ext cx="10074965" cy="910249"/>
          </a:xfrm>
        </p:spPr>
        <p:txBody>
          <a:bodyPr>
            <a:normAutofit fontScale="90000"/>
          </a:bodyPr>
          <a:lstStyle/>
          <a:p>
            <a:br>
              <a:rPr lang="en-US" dirty="0"/>
            </a:br>
            <a:r>
              <a:rPr lang="en-US" dirty="0"/>
              <a:t>1) Why do we need sorting algorithms?</a:t>
            </a:r>
            <a:br>
              <a:rPr lang="en-US" dirty="0"/>
            </a:br>
            <a:br>
              <a:rPr lang="en-US" dirty="0"/>
            </a:br>
            <a:endParaRPr lang="en-US" dirty="0"/>
          </a:p>
        </p:txBody>
      </p:sp>
      <p:sp>
        <p:nvSpPr>
          <p:cNvPr id="3" name="Content Placeholder 2">
            <a:extLst>
              <a:ext uri="{FF2B5EF4-FFF2-40B4-BE49-F238E27FC236}">
                <a16:creationId xmlns:a16="http://schemas.microsoft.com/office/drawing/2014/main" id="{D30FBB93-2990-1B4F-AD1E-A9000C2528D8}"/>
              </a:ext>
            </a:extLst>
          </p:cNvPr>
          <p:cNvSpPr>
            <a:spLocks noGrp="1"/>
          </p:cNvSpPr>
          <p:nvPr>
            <p:ph idx="1"/>
          </p:nvPr>
        </p:nvSpPr>
        <p:spPr>
          <a:xfrm>
            <a:off x="685800" y="2214436"/>
            <a:ext cx="10820400" cy="3774709"/>
          </a:xfrm>
        </p:spPr>
        <p:txBody>
          <a:bodyPr>
            <a:normAutofit/>
          </a:bodyPr>
          <a:lstStyle/>
          <a:p>
            <a:r>
              <a:rPr lang="en-US" dirty="0"/>
              <a:t>Sorting can help avoid repeating data – any repeating data will be placed together within a sorted array and can thus be easily removed if necessary</a:t>
            </a:r>
          </a:p>
          <a:p>
            <a:endParaRPr lang="en-US" dirty="0"/>
          </a:p>
          <a:p>
            <a:r>
              <a:rPr lang="en-US" dirty="0"/>
              <a:t>Searching through data is made faster: without sorting, every value must be checked, however, sorted arrays allow for faster searches such as binary searching, which does not look at every value</a:t>
            </a:r>
          </a:p>
          <a:p>
            <a:endParaRPr lang="en-US" dirty="0"/>
          </a:p>
          <a:p>
            <a:r>
              <a:rPr lang="en-US" dirty="0"/>
              <a:t>Sets of data can be easily compared when both sets are ordered – it is easy to see where the sets of data have the same and different values.</a:t>
            </a:r>
          </a:p>
        </p:txBody>
      </p:sp>
    </p:spTree>
    <p:extLst>
      <p:ext uri="{BB962C8B-B14F-4D97-AF65-F5344CB8AC3E}">
        <p14:creationId xmlns:p14="http://schemas.microsoft.com/office/powerpoint/2010/main" val="1045370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329ADC-B36C-A14B-8902-A89FCDFC9A98}"/>
              </a:ext>
            </a:extLst>
          </p:cNvPr>
          <p:cNvSpPr>
            <a:spLocks noGrp="1"/>
          </p:cNvSpPr>
          <p:nvPr>
            <p:ph idx="1"/>
          </p:nvPr>
        </p:nvSpPr>
        <p:spPr>
          <a:xfrm>
            <a:off x="685800" y="2194560"/>
            <a:ext cx="10820400" cy="4365266"/>
          </a:xfrm>
        </p:spPr>
        <p:txBody>
          <a:bodyPr>
            <a:normAutofit/>
          </a:bodyPr>
          <a:lstStyle/>
          <a:p>
            <a:pPr marL="0" indent="0">
              <a:buNone/>
            </a:pPr>
            <a:r>
              <a:rPr lang="en-US" dirty="0"/>
              <a:t> -  Sets of data can be easily compared when both sets are sorted </a:t>
            </a:r>
          </a:p>
          <a:p>
            <a:pPr marL="0" indent="0">
              <a:buNone/>
            </a:pPr>
            <a:r>
              <a:rPr lang="en-US" dirty="0"/>
              <a:t>    For example:</a:t>
            </a:r>
          </a:p>
          <a:p>
            <a:pPr marL="0" indent="0">
              <a:buNone/>
            </a:pPr>
            <a:endParaRPr lang="en-ZA" dirty="0"/>
          </a:p>
          <a:p>
            <a:r>
              <a:rPr lang="en-ZA" dirty="0"/>
              <a:t>3, 1, 10, 9, 6, 5, 8</a:t>
            </a:r>
          </a:p>
          <a:p>
            <a:r>
              <a:rPr lang="en-ZA" dirty="0"/>
              <a:t>5, 6, 10, 8, 2, 9, 1</a:t>
            </a:r>
          </a:p>
          <a:p>
            <a:endParaRPr lang="en-ZA" dirty="0"/>
          </a:p>
          <a:p>
            <a:pPr marL="0" indent="0">
              <a:buNone/>
            </a:pPr>
            <a:r>
              <a:rPr lang="en-US" dirty="0"/>
              <a:t>   as compared to</a:t>
            </a:r>
          </a:p>
          <a:p>
            <a:pPr marL="0" indent="0">
              <a:buNone/>
            </a:pPr>
            <a:endParaRPr lang="en-US" dirty="0"/>
          </a:p>
          <a:p>
            <a:r>
              <a:rPr lang="en-ZA" dirty="0"/>
              <a:t>1, 3, 5, 6, 8, 9, 10</a:t>
            </a:r>
          </a:p>
          <a:p>
            <a:r>
              <a:rPr lang="en-ZA" dirty="0"/>
              <a:t>1, 2, 5, 6, 8, 9, 10</a:t>
            </a:r>
            <a:endParaRPr lang="en-US" dirty="0"/>
          </a:p>
          <a:p>
            <a:endParaRPr lang="en-US" dirty="0"/>
          </a:p>
        </p:txBody>
      </p:sp>
      <p:sp>
        <p:nvSpPr>
          <p:cNvPr id="4" name="TextBox 3">
            <a:extLst>
              <a:ext uri="{FF2B5EF4-FFF2-40B4-BE49-F238E27FC236}">
                <a16:creationId xmlns:a16="http://schemas.microsoft.com/office/drawing/2014/main" id="{E4749BB0-E2AC-2A40-B78C-5FA7EE83D314}"/>
              </a:ext>
            </a:extLst>
          </p:cNvPr>
          <p:cNvSpPr txBox="1"/>
          <p:nvPr/>
        </p:nvSpPr>
        <p:spPr>
          <a:xfrm>
            <a:off x="3886202" y="3510157"/>
            <a:ext cx="4919870" cy="646331"/>
          </a:xfrm>
          <a:prstGeom prst="rect">
            <a:avLst/>
          </a:prstGeom>
          <a:noFill/>
        </p:spPr>
        <p:txBody>
          <a:bodyPr wrap="square" rtlCol="0">
            <a:spAutoFit/>
          </a:bodyPr>
          <a:lstStyle/>
          <a:p>
            <a:r>
              <a:rPr lang="en-US" dirty="0"/>
              <a:t>It is hard to find the differences between the two lists </a:t>
            </a:r>
          </a:p>
        </p:txBody>
      </p:sp>
      <p:sp>
        <p:nvSpPr>
          <p:cNvPr id="5" name="TextBox 4">
            <a:extLst>
              <a:ext uri="{FF2B5EF4-FFF2-40B4-BE49-F238E27FC236}">
                <a16:creationId xmlns:a16="http://schemas.microsoft.com/office/drawing/2014/main" id="{D7D3578F-F4FA-6541-AEE1-6B8EE018BB2C}"/>
              </a:ext>
            </a:extLst>
          </p:cNvPr>
          <p:cNvSpPr txBox="1"/>
          <p:nvPr/>
        </p:nvSpPr>
        <p:spPr>
          <a:xfrm>
            <a:off x="3886202" y="5661861"/>
            <a:ext cx="4919870" cy="646331"/>
          </a:xfrm>
          <a:prstGeom prst="rect">
            <a:avLst/>
          </a:prstGeom>
          <a:noFill/>
        </p:spPr>
        <p:txBody>
          <a:bodyPr wrap="square" rtlCol="0">
            <a:spAutoFit/>
          </a:bodyPr>
          <a:lstStyle/>
          <a:p>
            <a:r>
              <a:rPr lang="en-US" dirty="0"/>
              <a:t>It is easy to tell the difference between the two lists, namely a 3 changing to a 2</a:t>
            </a:r>
          </a:p>
        </p:txBody>
      </p:sp>
      <p:sp>
        <p:nvSpPr>
          <p:cNvPr id="10" name="Title 1">
            <a:extLst>
              <a:ext uri="{FF2B5EF4-FFF2-40B4-BE49-F238E27FC236}">
                <a16:creationId xmlns:a16="http://schemas.microsoft.com/office/drawing/2014/main" id="{1001BE23-F5BE-7744-8924-34C8A33C578E}"/>
              </a:ext>
            </a:extLst>
          </p:cNvPr>
          <p:cNvSpPr>
            <a:spLocks noGrp="1"/>
          </p:cNvSpPr>
          <p:nvPr>
            <p:ph type="title"/>
          </p:nvPr>
        </p:nvSpPr>
        <p:spPr>
          <a:xfrm>
            <a:off x="1222513" y="868855"/>
            <a:ext cx="10074965" cy="910249"/>
          </a:xfrm>
        </p:spPr>
        <p:txBody>
          <a:bodyPr>
            <a:normAutofit fontScale="90000"/>
          </a:bodyPr>
          <a:lstStyle/>
          <a:p>
            <a:br>
              <a:rPr lang="en-US" dirty="0"/>
            </a:br>
            <a:r>
              <a:rPr lang="en-US" dirty="0"/>
              <a:t>1) Why do we need sorting algorithms?</a:t>
            </a:r>
            <a:br>
              <a:rPr lang="en-US" dirty="0"/>
            </a:br>
            <a:br>
              <a:rPr lang="en-US" dirty="0"/>
            </a:br>
            <a:endParaRPr lang="en-US" dirty="0"/>
          </a:p>
        </p:txBody>
      </p:sp>
    </p:spTree>
    <p:extLst>
      <p:ext uri="{BB962C8B-B14F-4D97-AF65-F5344CB8AC3E}">
        <p14:creationId xmlns:p14="http://schemas.microsoft.com/office/powerpoint/2010/main" val="2152193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E34DF-8659-3042-8D25-17CD188B8911}"/>
              </a:ext>
            </a:extLst>
          </p:cNvPr>
          <p:cNvSpPr>
            <a:spLocks noGrp="1"/>
          </p:cNvSpPr>
          <p:nvPr>
            <p:ph type="title"/>
          </p:nvPr>
        </p:nvSpPr>
        <p:spPr>
          <a:xfrm>
            <a:off x="2269434" y="774312"/>
            <a:ext cx="8610600" cy="1293028"/>
          </a:xfrm>
        </p:spPr>
        <p:txBody>
          <a:bodyPr/>
          <a:lstStyle/>
          <a:p>
            <a:r>
              <a:rPr lang="en-US" dirty="0"/>
              <a:t>2) Simple sorting algorithms</a:t>
            </a:r>
          </a:p>
        </p:txBody>
      </p:sp>
      <p:sp>
        <p:nvSpPr>
          <p:cNvPr id="3" name="Content Placeholder 2">
            <a:extLst>
              <a:ext uri="{FF2B5EF4-FFF2-40B4-BE49-F238E27FC236}">
                <a16:creationId xmlns:a16="http://schemas.microsoft.com/office/drawing/2014/main" id="{85A84080-4EA3-6A48-AF68-62D6695E0BA7}"/>
              </a:ext>
            </a:extLst>
          </p:cNvPr>
          <p:cNvSpPr>
            <a:spLocks noGrp="1"/>
          </p:cNvSpPr>
          <p:nvPr>
            <p:ph idx="1"/>
          </p:nvPr>
        </p:nvSpPr>
        <p:spPr/>
        <p:txBody>
          <a:bodyPr/>
          <a:lstStyle/>
          <a:p>
            <a:pPr marL="0" indent="0">
              <a:buNone/>
            </a:pPr>
            <a:r>
              <a:rPr lang="en-US" dirty="0"/>
              <a:t>	SELECTION SORT</a:t>
            </a:r>
          </a:p>
          <a:p>
            <a:r>
              <a:rPr lang="en-US" dirty="0"/>
              <a:t>Selection Sort works by finding the smallest value in an array, and then placing that value at the start of the array. It then repeats with the second smallest value, and so on, until you have a sorted array </a:t>
            </a:r>
          </a:p>
          <a:p>
            <a:r>
              <a:rPr lang="en-US" dirty="0"/>
              <a:t>The sort is easy to code, however, due to its O(n²) time complexity, it should not be used to sort large arrays, nor should it be used when the speed of the algorithm is important</a:t>
            </a:r>
          </a:p>
        </p:txBody>
      </p:sp>
    </p:spTree>
    <p:extLst>
      <p:ext uri="{BB962C8B-B14F-4D97-AF65-F5344CB8AC3E}">
        <p14:creationId xmlns:p14="http://schemas.microsoft.com/office/powerpoint/2010/main" val="2362956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25D72-1A0D-BF4F-B5CE-CB5467D0F9B8}"/>
              </a:ext>
            </a:extLst>
          </p:cNvPr>
          <p:cNvSpPr>
            <a:spLocks noGrp="1"/>
          </p:cNvSpPr>
          <p:nvPr>
            <p:ph type="title"/>
          </p:nvPr>
        </p:nvSpPr>
        <p:spPr>
          <a:xfrm>
            <a:off x="1524000" y="525834"/>
            <a:ext cx="8610600" cy="1293028"/>
          </a:xfrm>
        </p:spPr>
        <p:txBody>
          <a:bodyPr/>
          <a:lstStyle/>
          <a:p>
            <a:r>
              <a:rPr lang="en-US" dirty="0"/>
              <a:t>Selection sort – pseudocode</a:t>
            </a:r>
          </a:p>
        </p:txBody>
      </p:sp>
      <p:sp>
        <p:nvSpPr>
          <p:cNvPr id="3" name="Content Placeholder 2">
            <a:extLst>
              <a:ext uri="{FF2B5EF4-FFF2-40B4-BE49-F238E27FC236}">
                <a16:creationId xmlns:a16="http://schemas.microsoft.com/office/drawing/2014/main" id="{2117F083-2550-A749-86F6-DFFF3F8CFE52}"/>
              </a:ext>
            </a:extLst>
          </p:cNvPr>
          <p:cNvSpPr>
            <a:spLocks noGrp="1"/>
          </p:cNvSpPr>
          <p:nvPr>
            <p:ph idx="1"/>
          </p:nvPr>
        </p:nvSpPr>
        <p:spPr>
          <a:xfrm>
            <a:off x="685799" y="1908314"/>
            <a:ext cx="8610600" cy="4790660"/>
          </a:xfrm>
        </p:spPr>
        <p:txBody>
          <a:bodyPr>
            <a:normAutofit lnSpcReduction="10000"/>
          </a:bodyPr>
          <a:lstStyle/>
          <a:p>
            <a:pPr marL="0" indent="0">
              <a:buNone/>
            </a:pPr>
            <a:r>
              <a:rPr lang="en-ZA" dirty="0"/>
              <a:t>length &lt;— The size of the array</a:t>
            </a:r>
          </a:p>
          <a:p>
            <a:pPr marL="0" indent="0">
              <a:buNone/>
            </a:pPr>
            <a:endParaRPr lang="en-ZA" dirty="0"/>
          </a:p>
          <a:p>
            <a:pPr marL="0" indent="0">
              <a:buNone/>
            </a:pPr>
            <a:r>
              <a:rPr lang="en-ZA" dirty="0"/>
              <a:t>For i = 0 to length - 1</a:t>
            </a:r>
          </a:p>
          <a:p>
            <a:pPr marL="0" indent="0">
              <a:buNone/>
            </a:pPr>
            <a:r>
              <a:rPr lang="en-ZA" dirty="0"/>
              <a:t>{</a:t>
            </a:r>
          </a:p>
          <a:p>
            <a:pPr marL="0" indent="0">
              <a:buNone/>
            </a:pPr>
            <a:r>
              <a:rPr lang="en-ZA" dirty="0"/>
              <a:t>	min_Index  &lt;—  i</a:t>
            </a:r>
          </a:p>
          <a:p>
            <a:pPr marL="0" indent="0">
              <a:buNone/>
            </a:pPr>
            <a:r>
              <a:rPr lang="en-ZA" dirty="0"/>
              <a:t>	For j = i + 1 to length</a:t>
            </a:r>
          </a:p>
          <a:p>
            <a:pPr marL="0" indent="0">
              <a:buNone/>
            </a:pPr>
            <a:r>
              <a:rPr lang="en-ZA" dirty="0"/>
              <a:t>	{</a:t>
            </a:r>
          </a:p>
          <a:p>
            <a:pPr marL="0" indent="0">
              <a:buNone/>
            </a:pPr>
            <a:r>
              <a:rPr lang="en-ZA" dirty="0"/>
              <a:t>		if array[ i ]  &lt;  array[ min_Index ]</a:t>
            </a:r>
          </a:p>
          <a:p>
            <a:pPr marL="0" indent="0">
              <a:buNone/>
            </a:pPr>
            <a:r>
              <a:rPr lang="en-ZA" dirty="0"/>
              <a:t>			min_Index  &lt;—  j</a:t>
            </a:r>
          </a:p>
          <a:p>
            <a:pPr marL="0" indent="0">
              <a:buNone/>
            </a:pPr>
            <a:r>
              <a:rPr lang="en-ZA" dirty="0"/>
              <a:t>	}</a:t>
            </a:r>
          </a:p>
          <a:p>
            <a:pPr marL="0" indent="0">
              <a:buNone/>
            </a:pPr>
            <a:r>
              <a:rPr lang="en-ZA" dirty="0"/>
              <a:t>	Swap the values at i and min_Index in the array</a:t>
            </a:r>
          </a:p>
          <a:p>
            <a:pPr marL="0" indent="0">
              <a:buNone/>
            </a:pPr>
            <a:r>
              <a:rPr lang="en-ZA" dirty="0"/>
              <a:t>}</a:t>
            </a:r>
          </a:p>
        </p:txBody>
      </p:sp>
    </p:spTree>
    <p:extLst>
      <p:ext uri="{BB962C8B-B14F-4D97-AF65-F5344CB8AC3E}">
        <p14:creationId xmlns:p14="http://schemas.microsoft.com/office/powerpoint/2010/main" val="429667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144976-68AB-7B4A-9864-29E18913149E}"/>
              </a:ext>
            </a:extLst>
          </p:cNvPr>
          <p:cNvSpPr>
            <a:spLocks noGrp="1"/>
          </p:cNvSpPr>
          <p:nvPr>
            <p:ph type="title"/>
          </p:nvPr>
        </p:nvSpPr>
        <p:spPr>
          <a:xfrm>
            <a:off x="2269434" y="774312"/>
            <a:ext cx="8610600" cy="1293028"/>
          </a:xfrm>
        </p:spPr>
        <p:txBody>
          <a:bodyPr/>
          <a:lstStyle/>
          <a:p>
            <a:r>
              <a:rPr lang="en-US" dirty="0"/>
              <a:t>2) Simple sorting algorithms</a:t>
            </a:r>
          </a:p>
        </p:txBody>
      </p:sp>
      <p:sp>
        <p:nvSpPr>
          <p:cNvPr id="5" name="Content Placeholder 2">
            <a:extLst>
              <a:ext uri="{FF2B5EF4-FFF2-40B4-BE49-F238E27FC236}">
                <a16:creationId xmlns:a16="http://schemas.microsoft.com/office/drawing/2014/main" id="{9D06FA86-66F0-174C-810A-108587C80CF3}"/>
              </a:ext>
            </a:extLst>
          </p:cNvPr>
          <p:cNvSpPr>
            <a:spLocks noGrp="1"/>
          </p:cNvSpPr>
          <p:nvPr>
            <p:ph idx="1"/>
          </p:nvPr>
        </p:nvSpPr>
        <p:spPr>
          <a:xfrm>
            <a:off x="685800" y="2194560"/>
            <a:ext cx="10820400" cy="4024125"/>
          </a:xfrm>
        </p:spPr>
        <p:txBody>
          <a:bodyPr/>
          <a:lstStyle/>
          <a:p>
            <a:pPr marL="0" indent="0">
              <a:buNone/>
            </a:pPr>
            <a:r>
              <a:rPr lang="en-US" dirty="0"/>
              <a:t>	BUBBLE SORT</a:t>
            </a:r>
          </a:p>
          <a:p>
            <a:r>
              <a:rPr lang="en-US" dirty="0"/>
              <a:t>Bubble Sort works by comparing every adjacent pair of numbers and swapping them if the larger number is positioned first. This is repeated n times (where n is the number of elements in the array)</a:t>
            </a:r>
          </a:p>
          <a:p>
            <a:r>
              <a:rPr lang="en-US" dirty="0"/>
              <a:t>Once again, this sort is easy to code and has a time complexity of O(n²). Because more swaps take place than the selection sort, this sort is less efficient and should not be used to sort large arrays</a:t>
            </a:r>
          </a:p>
          <a:p>
            <a:r>
              <a:rPr lang="en-US" dirty="0"/>
              <a:t>This sort can be fast when used on a nearly sorted array, assuming it has been coded to have a flag (the sort stops when no more changes are being made)</a:t>
            </a:r>
          </a:p>
        </p:txBody>
      </p:sp>
    </p:spTree>
    <p:extLst>
      <p:ext uri="{BB962C8B-B14F-4D97-AF65-F5344CB8AC3E}">
        <p14:creationId xmlns:p14="http://schemas.microsoft.com/office/powerpoint/2010/main" val="3595598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9D784E1-792B-A049-AE0B-6F55D3C3B7DD}"/>
              </a:ext>
            </a:extLst>
          </p:cNvPr>
          <p:cNvSpPr>
            <a:spLocks noGrp="1"/>
          </p:cNvSpPr>
          <p:nvPr>
            <p:ph type="title"/>
          </p:nvPr>
        </p:nvSpPr>
        <p:spPr>
          <a:xfrm>
            <a:off x="1524000" y="525834"/>
            <a:ext cx="8610600" cy="1293028"/>
          </a:xfrm>
        </p:spPr>
        <p:txBody>
          <a:bodyPr/>
          <a:lstStyle/>
          <a:p>
            <a:r>
              <a:rPr lang="en-US" dirty="0"/>
              <a:t>BUBBLE sort – pseudocode</a:t>
            </a:r>
          </a:p>
        </p:txBody>
      </p:sp>
      <p:sp>
        <p:nvSpPr>
          <p:cNvPr id="8" name="Content Placeholder 2">
            <a:extLst>
              <a:ext uri="{FF2B5EF4-FFF2-40B4-BE49-F238E27FC236}">
                <a16:creationId xmlns:a16="http://schemas.microsoft.com/office/drawing/2014/main" id="{2DA2DADC-E984-B347-A2B8-8D4C9DAED2F9}"/>
              </a:ext>
            </a:extLst>
          </p:cNvPr>
          <p:cNvSpPr txBox="1">
            <a:spLocks/>
          </p:cNvSpPr>
          <p:nvPr/>
        </p:nvSpPr>
        <p:spPr>
          <a:xfrm>
            <a:off x="685799" y="1908314"/>
            <a:ext cx="8610600" cy="411479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buNone/>
            </a:pPr>
            <a:r>
              <a:rPr lang="en-ZA" dirty="0"/>
              <a:t>length &lt;— The size of the array</a:t>
            </a:r>
          </a:p>
          <a:p>
            <a:pPr marL="0" indent="0">
              <a:buNone/>
            </a:pPr>
            <a:endParaRPr lang="en-ZA" dirty="0"/>
          </a:p>
          <a:p>
            <a:pPr marL="0" indent="0">
              <a:buNone/>
            </a:pPr>
            <a:r>
              <a:rPr lang="en-ZA" dirty="0"/>
              <a:t>For i = 0 to length - 1</a:t>
            </a:r>
          </a:p>
          <a:p>
            <a:pPr marL="0" indent="0">
              <a:buNone/>
            </a:pPr>
            <a:r>
              <a:rPr lang="en-ZA" dirty="0"/>
              <a:t>{</a:t>
            </a:r>
          </a:p>
          <a:p>
            <a:pPr marL="0" indent="0">
              <a:buNone/>
            </a:pPr>
            <a:r>
              <a:rPr lang="en-ZA" dirty="0"/>
              <a:t>	For j = 0 to length - i - 1</a:t>
            </a:r>
          </a:p>
          <a:p>
            <a:pPr marL="0" indent="0">
              <a:buNone/>
            </a:pPr>
            <a:r>
              <a:rPr lang="en-ZA" dirty="0"/>
              <a:t>	{</a:t>
            </a:r>
          </a:p>
          <a:p>
            <a:pPr marL="0" indent="0">
              <a:buNone/>
            </a:pPr>
            <a:r>
              <a:rPr lang="en-ZA" dirty="0"/>
              <a:t>		if array[ j ]  &gt;  array[ j + 1 ]</a:t>
            </a:r>
          </a:p>
          <a:p>
            <a:pPr marL="0" indent="0">
              <a:buNone/>
            </a:pPr>
            <a:r>
              <a:rPr lang="en-ZA" dirty="0"/>
              <a:t>			Swap the values at j and j + 1 in the array</a:t>
            </a:r>
          </a:p>
          <a:p>
            <a:pPr marL="0" indent="0">
              <a:buNone/>
            </a:pPr>
            <a:r>
              <a:rPr lang="en-ZA" dirty="0"/>
              <a:t>	}</a:t>
            </a:r>
          </a:p>
          <a:p>
            <a:pPr marL="0" indent="0">
              <a:buNone/>
            </a:pPr>
            <a:r>
              <a:rPr lang="en-ZA" dirty="0"/>
              <a:t>}</a:t>
            </a:r>
          </a:p>
        </p:txBody>
      </p:sp>
    </p:spTree>
    <p:extLst>
      <p:ext uri="{BB962C8B-B14F-4D97-AF65-F5344CB8AC3E}">
        <p14:creationId xmlns:p14="http://schemas.microsoft.com/office/powerpoint/2010/main" val="2454491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9C614F4-AA95-5948-A279-8BB5E1363DE0}"/>
              </a:ext>
            </a:extLst>
          </p:cNvPr>
          <p:cNvSpPr>
            <a:spLocks noGrp="1"/>
          </p:cNvSpPr>
          <p:nvPr>
            <p:ph type="title"/>
          </p:nvPr>
        </p:nvSpPr>
        <p:spPr>
          <a:xfrm>
            <a:off x="155121" y="774312"/>
            <a:ext cx="11742018" cy="1293028"/>
          </a:xfrm>
        </p:spPr>
        <p:txBody>
          <a:bodyPr/>
          <a:lstStyle/>
          <a:p>
            <a:r>
              <a:rPr lang="en-US" dirty="0"/>
              <a:t>3) More complicated sorting algorithms</a:t>
            </a:r>
          </a:p>
        </p:txBody>
      </p:sp>
      <p:sp>
        <p:nvSpPr>
          <p:cNvPr id="7" name="Content Placeholder 2">
            <a:extLst>
              <a:ext uri="{FF2B5EF4-FFF2-40B4-BE49-F238E27FC236}">
                <a16:creationId xmlns:a16="http://schemas.microsoft.com/office/drawing/2014/main" id="{160C4455-3F03-2342-AD39-8E41049F0BCE}"/>
              </a:ext>
            </a:extLst>
          </p:cNvPr>
          <p:cNvSpPr>
            <a:spLocks noGrp="1"/>
          </p:cNvSpPr>
          <p:nvPr>
            <p:ph idx="1"/>
          </p:nvPr>
        </p:nvSpPr>
        <p:spPr>
          <a:xfrm>
            <a:off x="685800" y="2194560"/>
            <a:ext cx="10820400" cy="4024125"/>
          </a:xfrm>
        </p:spPr>
        <p:txBody>
          <a:bodyPr/>
          <a:lstStyle/>
          <a:p>
            <a:pPr marL="0" indent="0">
              <a:buNone/>
            </a:pPr>
            <a:r>
              <a:rPr lang="en-US" dirty="0"/>
              <a:t>	MERGE SORT</a:t>
            </a:r>
          </a:p>
          <a:p>
            <a:r>
              <a:rPr lang="en-US" dirty="0"/>
              <a:t>Merge Sort works by breaking an array into sub-arrays, each containing an individual element. Every 2 sub-arrays are merged to make a larger, ordered sub-array. Those sub-arrays are once again merged, and this continues until there is only one array, the final sorted array. </a:t>
            </a:r>
          </a:p>
          <a:p>
            <a:r>
              <a:rPr lang="en-US" dirty="0"/>
              <a:t>This sort is much more complicated to code, and has a time complexity of O(n log n), making it much better to use for large amounts of data. </a:t>
            </a:r>
          </a:p>
        </p:txBody>
      </p:sp>
    </p:spTree>
    <p:extLst>
      <p:ext uri="{BB962C8B-B14F-4D97-AF65-F5344CB8AC3E}">
        <p14:creationId xmlns:p14="http://schemas.microsoft.com/office/powerpoint/2010/main" val="3885254982"/>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1815</TotalTime>
  <Words>1574</Words>
  <Application>Microsoft Macintosh PowerPoint</Application>
  <PresentationFormat>Widescreen</PresentationFormat>
  <Paragraphs>216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Century Gothic</vt:lpstr>
      <vt:lpstr>Vapor Trail</vt:lpstr>
      <vt:lpstr>SORTING</vt:lpstr>
      <vt:lpstr>OVERVIEW</vt:lpstr>
      <vt:lpstr> 1) Why do we need sorting algorithms?  </vt:lpstr>
      <vt:lpstr> 1) Why do we need sorting algorithms?  </vt:lpstr>
      <vt:lpstr>2) Simple sorting algorithms</vt:lpstr>
      <vt:lpstr>Selection sort – pseudocode</vt:lpstr>
      <vt:lpstr>2) Simple sorting algorithms</vt:lpstr>
      <vt:lpstr>BUBBLE sort – pseudocode</vt:lpstr>
      <vt:lpstr>3) More complicated sorting algorithms</vt:lpstr>
      <vt:lpstr>Merge sort – visualization</vt:lpstr>
      <vt:lpstr>3) More complicated sorting algorithms</vt:lpstr>
      <vt:lpstr>Quick sort – visualization</vt:lpstr>
      <vt:lpstr>4) Distribution sorts </vt:lpstr>
      <vt:lpstr>Counting sort – visualization</vt:lpstr>
      <vt:lpstr>4) Distribution sorts </vt:lpstr>
      <vt:lpstr>radix sort – Example</vt:lpstr>
      <vt:lpstr>Extra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SORTING</dc:title>
  <dc:creator>Brent Butkow</dc:creator>
  <cp:lastModifiedBy>Brent Butkow</cp:lastModifiedBy>
  <cp:revision>73</cp:revision>
  <dcterms:created xsi:type="dcterms:W3CDTF">2020-12-08T11:14:44Z</dcterms:created>
  <dcterms:modified xsi:type="dcterms:W3CDTF">2020-12-12T12:58:49Z</dcterms:modified>
</cp:coreProperties>
</file>